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0" r:id="rId5"/>
    <p:sldId id="259" r:id="rId6"/>
    <p:sldId id="262" r:id="rId7"/>
    <p:sldId id="267" r:id="rId8"/>
    <p:sldId id="268" r:id="rId9"/>
    <p:sldId id="304" r:id="rId10"/>
    <p:sldId id="300" r:id="rId11"/>
    <p:sldId id="306" r:id="rId12"/>
    <p:sldId id="302" r:id="rId13"/>
    <p:sldId id="307" r:id="rId14"/>
    <p:sldId id="269" r:id="rId15"/>
    <p:sldId id="276" r:id="rId16"/>
    <p:sldId id="277" r:id="rId17"/>
    <p:sldId id="272" r:id="rId18"/>
    <p:sldId id="283" r:id="rId19"/>
    <p:sldId id="273" r:id="rId20"/>
    <p:sldId id="294" r:id="rId21"/>
    <p:sldId id="281" r:id="rId22"/>
    <p:sldId id="293" r:id="rId23"/>
    <p:sldId id="296" r:id="rId24"/>
    <p:sldId id="29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24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8DC816-BC34-41A2-991E-B97F07BF9F96}" type="doc">
      <dgm:prSet loTypeId="urn:microsoft.com/office/officeart/2005/8/layout/list1" loCatId="list" qsTypeId="urn:microsoft.com/office/officeart/2005/8/quickstyle/simple3" qsCatId="simple" csTypeId="urn:microsoft.com/office/officeart/2005/8/colors/accent1_5" csCatId="accent1" phldr="1"/>
      <dgm:spPr/>
      <dgm:t>
        <a:bodyPr/>
        <a:lstStyle/>
        <a:p>
          <a:endParaRPr lang="es-ES"/>
        </a:p>
      </dgm:t>
    </dgm:pt>
    <dgm:pt modelId="{F441AE9A-675F-4EE9-AD7C-DB38BD934D91}">
      <dgm:prSet phldrT="[Texto]" custT="1"/>
      <dgm:spPr/>
      <dgm:t>
        <a:bodyPr/>
        <a:lstStyle/>
        <a:p>
          <a:r>
            <a:rPr lang="es-ES" sz="1600" b="1">
              <a:latin typeface="Agency FB" panose="020B0503020202020204" pitchFamily="34" charset="0"/>
            </a:rPr>
            <a:t>RESOLUCIÓN N° 032-CMGADMO-2023: </a:t>
          </a:r>
          <a:r>
            <a:rPr lang="es-ES" sz="1600" b="0">
              <a:latin typeface="Agency FB" panose="020B0503020202020204" pitchFamily="34" charset="0"/>
            </a:rPr>
            <a:t>APROBAR EN SEGUNDO DEBATE EL PROYECTO DEFINITIVO DEL PRESUPUESTO PARA EL EJERCICIO FISCAL 2023 DEL GOBIERNO AUTÓNOMO DESCENTRALIZADO DEL CANTÓN OLMEDO.</a:t>
          </a:r>
          <a:endParaRPr lang="es-ES" sz="1600" b="0" dirty="0"/>
        </a:p>
      </dgm:t>
    </dgm:pt>
    <dgm:pt modelId="{EF497FF9-F3F8-4858-BAE6-863DACF42A2F}" type="parTrans" cxnId="{57D36A18-C1EF-406A-93AE-1A99ACF8C5F0}">
      <dgm:prSet/>
      <dgm:spPr/>
      <dgm:t>
        <a:bodyPr/>
        <a:lstStyle/>
        <a:p>
          <a:endParaRPr lang="es-ES"/>
        </a:p>
      </dgm:t>
    </dgm:pt>
    <dgm:pt modelId="{DA4E50A1-B3F5-47EF-AEB1-A0B3E419FD1B}" type="sibTrans" cxnId="{57D36A18-C1EF-406A-93AE-1A99ACF8C5F0}">
      <dgm:prSet/>
      <dgm:spPr/>
      <dgm:t>
        <a:bodyPr/>
        <a:lstStyle/>
        <a:p>
          <a:endParaRPr lang="es-ES"/>
        </a:p>
      </dgm:t>
    </dgm:pt>
    <dgm:pt modelId="{95C63A3D-FB9E-4878-942A-7C6F5F64D8CC}">
      <dgm:prSet phldrT="[Texto]" custT="1"/>
      <dgm:spPr/>
      <dgm:t>
        <a:bodyPr/>
        <a:lstStyle/>
        <a:p>
          <a:r>
            <a:rPr lang="es-ES" sz="1600" b="1" dirty="0">
              <a:latin typeface="Agency FB" panose="020B0503020202020204" pitchFamily="34" charset="0"/>
            </a:rPr>
            <a:t>RESOLUCIÓN N° 065-CMGADMO-2023: </a:t>
          </a:r>
          <a:r>
            <a:rPr lang="es-ES" sz="1600" b="0" dirty="0">
              <a:latin typeface="Agency FB" panose="020B0503020202020204" pitchFamily="34" charset="0"/>
            </a:rPr>
            <a:t>AUTORIZAR A LA INGENIERA LOURDES MARÍA GUERRERO GILER, ALCALDESA DEL CANTÓN OLMEDO, LA SUSCRIPCIÓN DE CONVENIO DE COOPERACIÓN INTERINSTITUCIONAL TRIPARTITO ENTRE EL GOBIERNO PROVINCIAL DE MANABÍ, LA COORDINACIÓN ZONAL 4 DEL MINISTERIO DE SALUD PÚBLICA DEL ECUADOR Y EL GOBIERNO AUTÓNOMO DESCENTRALIZADO MUNICIPAL DEL CANTÓN OLMEDO PARA LA REPOTENCIACIÓN DE LA INFRAESTRUCTURA DEL CENTRO DE SALUD TIPO B DEL CANTÓN OLMEDO". </a:t>
          </a:r>
        </a:p>
      </dgm:t>
    </dgm:pt>
    <dgm:pt modelId="{9FFAEE98-BDE1-4B20-9B72-499F23CF67C6}" type="parTrans" cxnId="{1B0EAEB8-870A-4DF3-9422-E908FD0246FC}">
      <dgm:prSet/>
      <dgm:spPr/>
      <dgm:t>
        <a:bodyPr/>
        <a:lstStyle/>
        <a:p>
          <a:endParaRPr lang="es-ES"/>
        </a:p>
      </dgm:t>
    </dgm:pt>
    <dgm:pt modelId="{419A1953-5458-44A4-B730-3AEF09CFA01D}" type="sibTrans" cxnId="{1B0EAEB8-870A-4DF3-9422-E908FD0246FC}">
      <dgm:prSet/>
      <dgm:spPr/>
      <dgm:t>
        <a:bodyPr/>
        <a:lstStyle/>
        <a:p>
          <a:endParaRPr lang="es-ES"/>
        </a:p>
      </dgm:t>
    </dgm:pt>
    <dgm:pt modelId="{0EA01895-3D08-4FE5-B9F4-00D648D6A3FF}">
      <dgm:prSet phldrT="[Texto]" custT="1"/>
      <dgm:spPr/>
      <dgm:t>
        <a:bodyPr/>
        <a:lstStyle/>
        <a:p>
          <a:r>
            <a:rPr lang="es-ES" sz="1600" b="1" dirty="0">
              <a:latin typeface="Agency FB" panose="020B0503020202020204" pitchFamily="34" charset="0"/>
            </a:rPr>
            <a:t>RESOLUCIÓN </a:t>
          </a:r>
          <a:r>
            <a:rPr lang="es-ES" sz="1600" b="1" dirty="0" err="1">
              <a:latin typeface="Agency FB" panose="020B0503020202020204" pitchFamily="34" charset="0"/>
            </a:rPr>
            <a:t>N°</a:t>
          </a:r>
          <a:r>
            <a:rPr lang="es-ES" sz="1600" b="1" dirty="0">
              <a:latin typeface="Agency FB" panose="020B0503020202020204" pitchFamily="34" charset="0"/>
            </a:rPr>
            <a:t> 100-CMGADMO-2023: </a:t>
          </a:r>
          <a:r>
            <a:rPr lang="es-ES" sz="1600" b="0" dirty="0">
              <a:latin typeface="Agency FB" panose="020B0503020202020204" pitchFamily="34" charset="0"/>
            </a:rPr>
            <a:t>APROBAR EN SEGUNDO DEBATE LA ORDENANZA QUE REGULA EL PROCEDIMIENTO PARA LA EXONERACIÓN DE LOS IMPUESTOS MUNICIPALES A LAS INSTITUCIONES RELIGIOSAS DEL CANTÓN OLMEDO - MANABÍ.</a:t>
          </a:r>
        </a:p>
      </dgm:t>
    </dgm:pt>
    <dgm:pt modelId="{4910A746-95CC-47FD-84ED-26DEC2F6BED9}" type="parTrans" cxnId="{A2095A84-5587-4F05-9457-3E7ABB0DF749}">
      <dgm:prSet/>
      <dgm:spPr/>
      <dgm:t>
        <a:bodyPr/>
        <a:lstStyle/>
        <a:p>
          <a:endParaRPr lang="es-ES"/>
        </a:p>
      </dgm:t>
    </dgm:pt>
    <dgm:pt modelId="{51B47BB9-55A4-4BBB-A2FB-C02571BFCDAA}" type="sibTrans" cxnId="{A2095A84-5587-4F05-9457-3E7ABB0DF749}">
      <dgm:prSet/>
      <dgm:spPr/>
      <dgm:t>
        <a:bodyPr/>
        <a:lstStyle/>
        <a:p>
          <a:endParaRPr lang="es-ES"/>
        </a:p>
      </dgm:t>
    </dgm:pt>
    <dgm:pt modelId="{9AD3C198-5A11-414A-9427-D4E015798E36}">
      <dgm:prSet custT="1"/>
      <dgm:spPr/>
      <dgm:t>
        <a:bodyPr/>
        <a:lstStyle/>
        <a:p>
          <a:r>
            <a:rPr lang="es-ES" sz="1600" b="1" dirty="0">
              <a:latin typeface="Agency FB" panose="020B0503020202020204" pitchFamily="34" charset="0"/>
            </a:rPr>
            <a:t>RESOLUCIÓN </a:t>
          </a:r>
          <a:r>
            <a:rPr lang="es-ES" sz="1600" b="1" dirty="0" err="1">
              <a:latin typeface="Agency FB" panose="020B0503020202020204" pitchFamily="34" charset="0"/>
            </a:rPr>
            <a:t>N°</a:t>
          </a:r>
          <a:r>
            <a:rPr lang="es-ES" sz="1600" b="1" dirty="0">
              <a:latin typeface="Agency FB" panose="020B0503020202020204" pitchFamily="34" charset="0"/>
            </a:rPr>
            <a:t> 095-CMGADMO-2023: </a:t>
          </a:r>
          <a:r>
            <a:rPr lang="es-ES" sz="1600" b="0" dirty="0">
              <a:latin typeface="Agency FB" panose="020B0503020202020204" pitchFamily="34" charset="0"/>
            </a:rPr>
            <a:t>DETERMINAR QUE EL LUGAR EN EL QUE SE DESARROLLARÁ LA FERIA LIBRE POR LAS FIESTAS PATRONALES DEL CANTÓN OLMEDO EN HONOR A SAN ANDRÉS SEA CONFORME SE ESTABLECE EN LA PROPUESTA NÚMERO UNO PRESENTADA POR EL DEPARTAMENTO DE PLANIFICACIÓN Y OBRAS PÚBLICAS, DESDE EL DIA LUNES 27 DE NOVIEMBRE HASTA EL DOMINGO 03 DE DICIEMBRE DE 2023 EN HORARIO DE 10H00 HASTA LAS 23H00.</a:t>
          </a:r>
          <a:endParaRPr lang="es-ES" sz="1600" dirty="0"/>
        </a:p>
      </dgm:t>
    </dgm:pt>
    <dgm:pt modelId="{43A5EC85-A7DD-4C0F-B867-7074CA59BFC1}" type="parTrans" cxnId="{3E0359CF-4496-42D2-A91D-166518C2C32F}">
      <dgm:prSet/>
      <dgm:spPr/>
      <dgm:t>
        <a:bodyPr/>
        <a:lstStyle/>
        <a:p>
          <a:endParaRPr lang="es-ES"/>
        </a:p>
      </dgm:t>
    </dgm:pt>
    <dgm:pt modelId="{89D15096-F172-4C18-93D6-521C1B724295}" type="sibTrans" cxnId="{3E0359CF-4496-42D2-A91D-166518C2C32F}">
      <dgm:prSet/>
      <dgm:spPr/>
      <dgm:t>
        <a:bodyPr/>
        <a:lstStyle/>
        <a:p>
          <a:endParaRPr lang="es-ES"/>
        </a:p>
      </dgm:t>
    </dgm:pt>
    <dgm:pt modelId="{92A3BD59-BBC8-462F-B1CF-835849D5FE97}" type="pres">
      <dgm:prSet presAssocID="{538DC816-BC34-41A2-991E-B97F07BF9F96}" presName="linear" presStyleCnt="0">
        <dgm:presLayoutVars>
          <dgm:dir/>
          <dgm:animLvl val="lvl"/>
          <dgm:resizeHandles val="exact"/>
        </dgm:presLayoutVars>
      </dgm:prSet>
      <dgm:spPr/>
    </dgm:pt>
    <dgm:pt modelId="{80FD756D-9ED7-4185-B65C-DE26B9D87D5A}" type="pres">
      <dgm:prSet presAssocID="{F441AE9A-675F-4EE9-AD7C-DB38BD934D91}" presName="parentLin" presStyleCnt="0"/>
      <dgm:spPr/>
    </dgm:pt>
    <dgm:pt modelId="{8CA3BFCD-F3D8-4449-B581-E4C1BB277D8F}" type="pres">
      <dgm:prSet presAssocID="{F441AE9A-675F-4EE9-AD7C-DB38BD934D91}" presName="parentLeftMargin" presStyleLbl="node1" presStyleIdx="0" presStyleCnt="4"/>
      <dgm:spPr/>
    </dgm:pt>
    <dgm:pt modelId="{C80F6872-C435-4735-A738-227CF6B951FF}" type="pres">
      <dgm:prSet presAssocID="{F441AE9A-675F-4EE9-AD7C-DB38BD934D91}" presName="parentText" presStyleLbl="node1" presStyleIdx="0" presStyleCnt="4" custScaleX="116689" custScaleY="116362">
        <dgm:presLayoutVars>
          <dgm:chMax val="0"/>
          <dgm:bulletEnabled val="1"/>
        </dgm:presLayoutVars>
      </dgm:prSet>
      <dgm:spPr/>
    </dgm:pt>
    <dgm:pt modelId="{6BEB6DCE-5E45-433C-B3D0-7708C8964A4D}" type="pres">
      <dgm:prSet presAssocID="{F441AE9A-675F-4EE9-AD7C-DB38BD934D91}" presName="negativeSpace" presStyleCnt="0"/>
      <dgm:spPr/>
    </dgm:pt>
    <dgm:pt modelId="{FEA552FC-652C-4786-8F5C-45CE6A78D2B2}" type="pres">
      <dgm:prSet presAssocID="{F441AE9A-675F-4EE9-AD7C-DB38BD934D91}" presName="childText" presStyleLbl="conFgAcc1" presStyleIdx="0" presStyleCnt="4">
        <dgm:presLayoutVars>
          <dgm:bulletEnabled val="1"/>
        </dgm:presLayoutVars>
      </dgm:prSet>
      <dgm:spPr/>
    </dgm:pt>
    <dgm:pt modelId="{8B335CEF-C47B-43DB-9DBF-466EA8D84E6F}" type="pres">
      <dgm:prSet presAssocID="{DA4E50A1-B3F5-47EF-AEB1-A0B3E419FD1B}" presName="spaceBetweenRectangles" presStyleCnt="0"/>
      <dgm:spPr/>
    </dgm:pt>
    <dgm:pt modelId="{97E2624B-496C-4B61-AB7A-7A4498E6FB58}" type="pres">
      <dgm:prSet presAssocID="{95C63A3D-FB9E-4878-942A-7C6F5F64D8CC}" presName="parentLin" presStyleCnt="0"/>
      <dgm:spPr/>
    </dgm:pt>
    <dgm:pt modelId="{16E81212-E8FA-46A7-AD40-66A8F1987F02}" type="pres">
      <dgm:prSet presAssocID="{95C63A3D-FB9E-4878-942A-7C6F5F64D8CC}" presName="parentLeftMargin" presStyleLbl="node1" presStyleIdx="0" presStyleCnt="4"/>
      <dgm:spPr/>
    </dgm:pt>
    <dgm:pt modelId="{0828739F-4A97-43F3-86B3-1C1A60E11DEC}" type="pres">
      <dgm:prSet presAssocID="{95C63A3D-FB9E-4878-942A-7C6F5F64D8CC}" presName="parentText" presStyleLbl="node1" presStyleIdx="1" presStyleCnt="4" custScaleX="117925" custScaleY="210677">
        <dgm:presLayoutVars>
          <dgm:chMax val="0"/>
          <dgm:bulletEnabled val="1"/>
        </dgm:presLayoutVars>
      </dgm:prSet>
      <dgm:spPr/>
    </dgm:pt>
    <dgm:pt modelId="{91503DA6-65E2-451E-8358-DCDFA4C30694}" type="pres">
      <dgm:prSet presAssocID="{95C63A3D-FB9E-4878-942A-7C6F5F64D8CC}" presName="negativeSpace" presStyleCnt="0"/>
      <dgm:spPr/>
    </dgm:pt>
    <dgm:pt modelId="{263D663C-CCA7-412A-9B42-E8B73098B58F}" type="pres">
      <dgm:prSet presAssocID="{95C63A3D-FB9E-4878-942A-7C6F5F64D8CC}" presName="childText" presStyleLbl="conFgAcc1" presStyleIdx="1" presStyleCnt="4">
        <dgm:presLayoutVars>
          <dgm:bulletEnabled val="1"/>
        </dgm:presLayoutVars>
      </dgm:prSet>
      <dgm:spPr/>
    </dgm:pt>
    <dgm:pt modelId="{D5C2F2EB-7EF4-49F3-B41F-01363828ECB3}" type="pres">
      <dgm:prSet presAssocID="{419A1953-5458-44A4-B730-3AEF09CFA01D}" presName="spaceBetweenRectangles" presStyleCnt="0"/>
      <dgm:spPr/>
    </dgm:pt>
    <dgm:pt modelId="{61A2D96D-C56F-4B01-BE4B-166387061581}" type="pres">
      <dgm:prSet presAssocID="{9AD3C198-5A11-414A-9427-D4E015798E36}" presName="parentLin" presStyleCnt="0"/>
      <dgm:spPr/>
    </dgm:pt>
    <dgm:pt modelId="{83A90464-2596-47FD-9228-1BF68EDA7CF0}" type="pres">
      <dgm:prSet presAssocID="{9AD3C198-5A11-414A-9427-D4E015798E36}" presName="parentLeftMargin" presStyleLbl="node1" presStyleIdx="1" presStyleCnt="4"/>
      <dgm:spPr/>
    </dgm:pt>
    <dgm:pt modelId="{DE5ABD8E-CAA5-4005-B3A4-CFC97D592127}" type="pres">
      <dgm:prSet presAssocID="{9AD3C198-5A11-414A-9427-D4E015798E36}" presName="parentText" presStyleLbl="node1" presStyleIdx="2" presStyleCnt="4" custScaleX="117831" custScaleY="207350">
        <dgm:presLayoutVars>
          <dgm:chMax val="0"/>
          <dgm:bulletEnabled val="1"/>
        </dgm:presLayoutVars>
      </dgm:prSet>
      <dgm:spPr/>
    </dgm:pt>
    <dgm:pt modelId="{5DD426E0-1584-4316-8910-325BA902137B}" type="pres">
      <dgm:prSet presAssocID="{9AD3C198-5A11-414A-9427-D4E015798E36}" presName="negativeSpace" presStyleCnt="0"/>
      <dgm:spPr/>
    </dgm:pt>
    <dgm:pt modelId="{FF681DD4-B2C1-4EF1-9C79-9350470932DD}" type="pres">
      <dgm:prSet presAssocID="{9AD3C198-5A11-414A-9427-D4E015798E36}" presName="childText" presStyleLbl="conFgAcc1" presStyleIdx="2" presStyleCnt="4">
        <dgm:presLayoutVars>
          <dgm:bulletEnabled val="1"/>
        </dgm:presLayoutVars>
      </dgm:prSet>
      <dgm:spPr/>
    </dgm:pt>
    <dgm:pt modelId="{6667EA06-AD6C-4BE4-AA5B-F707C02FA93F}" type="pres">
      <dgm:prSet presAssocID="{89D15096-F172-4C18-93D6-521C1B724295}" presName="spaceBetweenRectangles" presStyleCnt="0"/>
      <dgm:spPr/>
    </dgm:pt>
    <dgm:pt modelId="{98731F0E-7BF3-45E0-9FB0-D710749E93A0}" type="pres">
      <dgm:prSet presAssocID="{0EA01895-3D08-4FE5-B9F4-00D648D6A3FF}" presName="parentLin" presStyleCnt="0"/>
      <dgm:spPr/>
    </dgm:pt>
    <dgm:pt modelId="{AA2D5A68-1FC6-48CB-967A-DF3EBAD58AF0}" type="pres">
      <dgm:prSet presAssocID="{0EA01895-3D08-4FE5-B9F4-00D648D6A3FF}" presName="parentLeftMargin" presStyleLbl="node1" presStyleIdx="2" presStyleCnt="4"/>
      <dgm:spPr/>
    </dgm:pt>
    <dgm:pt modelId="{6B0AC9DA-8B15-4BC8-97F4-340F89F067B4}" type="pres">
      <dgm:prSet presAssocID="{0EA01895-3D08-4FE5-B9F4-00D648D6A3FF}" presName="parentText" presStyleLbl="node1" presStyleIdx="3" presStyleCnt="4" custScaleX="117021" custScaleY="138085">
        <dgm:presLayoutVars>
          <dgm:chMax val="0"/>
          <dgm:bulletEnabled val="1"/>
        </dgm:presLayoutVars>
      </dgm:prSet>
      <dgm:spPr/>
    </dgm:pt>
    <dgm:pt modelId="{5C268A59-57E0-4AFD-B5E3-7278997DA40B}" type="pres">
      <dgm:prSet presAssocID="{0EA01895-3D08-4FE5-B9F4-00D648D6A3FF}" presName="negativeSpace" presStyleCnt="0"/>
      <dgm:spPr/>
    </dgm:pt>
    <dgm:pt modelId="{2271AAA6-03CC-4B89-B315-2B1B7FCE3E85}" type="pres">
      <dgm:prSet presAssocID="{0EA01895-3D08-4FE5-B9F4-00D648D6A3FF}" presName="childText" presStyleLbl="conFgAcc1" presStyleIdx="3" presStyleCnt="4">
        <dgm:presLayoutVars>
          <dgm:bulletEnabled val="1"/>
        </dgm:presLayoutVars>
      </dgm:prSet>
      <dgm:spPr/>
    </dgm:pt>
  </dgm:ptLst>
  <dgm:cxnLst>
    <dgm:cxn modelId="{A6E43212-3C3D-482F-B855-55C113C67D4C}" type="presOf" srcId="{95C63A3D-FB9E-4878-942A-7C6F5F64D8CC}" destId="{16E81212-E8FA-46A7-AD40-66A8F1987F02}" srcOrd="0" destOrd="0" presId="urn:microsoft.com/office/officeart/2005/8/layout/list1"/>
    <dgm:cxn modelId="{57D36A18-C1EF-406A-93AE-1A99ACF8C5F0}" srcId="{538DC816-BC34-41A2-991E-B97F07BF9F96}" destId="{F441AE9A-675F-4EE9-AD7C-DB38BD934D91}" srcOrd="0" destOrd="0" parTransId="{EF497FF9-F3F8-4858-BAE6-863DACF42A2F}" sibTransId="{DA4E50A1-B3F5-47EF-AEB1-A0B3E419FD1B}"/>
    <dgm:cxn modelId="{2170CA25-6415-42BF-B33A-C9C434A50AB3}" type="presOf" srcId="{538DC816-BC34-41A2-991E-B97F07BF9F96}" destId="{92A3BD59-BBC8-462F-B1CF-835849D5FE97}" srcOrd="0" destOrd="0" presId="urn:microsoft.com/office/officeart/2005/8/layout/list1"/>
    <dgm:cxn modelId="{9795AF37-8D20-477E-B7C6-9FAC9D2D7B09}" type="presOf" srcId="{9AD3C198-5A11-414A-9427-D4E015798E36}" destId="{83A90464-2596-47FD-9228-1BF68EDA7CF0}" srcOrd="0" destOrd="0" presId="urn:microsoft.com/office/officeart/2005/8/layout/list1"/>
    <dgm:cxn modelId="{9E5CCD5E-C32D-474C-B531-1D4859D5611C}" type="presOf" srcId="{0EA01895-3D08-4FE5-B9F4-00D648D6A3FF}" destId="{6B0AC9DA-8B15-4BC8-97F4-340F89F067B4}" srcOrd="1" destOrd="0" presId="urn:microsoft.com/office/officeart/2005/8/layout/list1"/>
    <dgm:cxn modelId="{92BBA04E-0BA9-4E21-A9DB-AD968932B70D}" type="presOf" srcId="{9AD3C198-5A11-414A-9427-D4E015798E36}" destId="{DE5ABD8E-CAA5-4005-B3A4-CFC97D592127}" srcOrd="1" destOrd="0" presId="urn:microsoft.com/office/officeart/2005/8/layout/list1"/>
    <dgm:cxn modelId="{A2095A84-5587-4F05-9457-3E7ABB0DF749}" srcId="{538DC816-BC34-41A2-991E-B97F07BF9F96}" destId="{0EA01895-3D08-4FE5-B9F4-00D648D6A3FF}" srcOrd="3" destOrd="0" parTransId="{4910A746-95CC-47FD-84ED-26DEC2F6BED9}" sibTransId="{51B47BB9-55A4-4BBB-A2FB-C02571BFCDAA}"/>
    <dgm:cxn modelId="{82427385-D06E-4AE3-AF8D-6D041B5C1EAA}" type="presOf" srcId="{F441AE9A-675F-4EE9-AD7C-DB38BD934D91}" destId="{8CA3BFCD-F3D8-4449-B581-E4C1BB277D8F}" srcOrd="0" destOrd="0" presId="urn:microsoft.com/office/officeart/2005/8/layout/list1"/>
    <dgm:cxn modelId="{D20D1E90-C309-4EC9-B77F-B997CEBB50B5}" type="presOf" srcId="{F441AE9A-675F-4EE9-AD7C-DB38BD934D91}" destId="{C80F6872-C435-4735-A738-227CF6B951FF}" srcOrd="1" destOrd="0" presId="urn:microsoft.com/office/officeart/2005/8/layout/list1"/>
    <dgm:cxn modelId="{526C1892-8D89-41CE-A574-AE8E286F2A31}" type="presOf" srcId="{95C63A3D-FB9E-4878-942A-7C6F5F64D8CC}" destId="{0828739F-4A97-43F3-86B3-1C1A60E11DEC}" srcOrd="1" destOrd="0" presId="urn:microsoft.com/office/officeart/2005/8/layout/list1"/>
    <dgm:cxn modelId="{2C51A3B6-02D5-4FD1-B75E-9C9AF9342B7D}" type="presOf" srcId="{0EA01895-3D08-4FE5-B9F4-00D648D6A3FF}" destId="{AA2D5A68-1FC6-48CB-967A-DF3EBAD58AF0}" srcOrd="0" destOrd="0" presId="urn:microsoft.com/office/officeart/2005/8/layout/list1"/>
    <dgm:cxn modelId="{1B0EAEB8-870A-4DF3-9422-E908FD0246FC}" srcId="{538DC816-BC34-41A2-991E-B97F07BF9F96}" destId="{95C63A3D-FB9E-4878-942A-7C6F5F64D8CC}" srcOrd="1" destOrd="0" parTransId="{9FFAEE98-BDE1-4B20-9B72-499F23CF67C6}" sibTransId="{419A1953-5458-44A4-B730-3AEF09CFA01D}"/>
    <dgm:cxn modelId="{3E0359CF-4496-42D2-A91D-166518C2C32F}" srcId="{538DC816-BC34-41A2-991E-B97F07BF9F96}" destId="{9AD3C198-5A11-414A-9427-D4E015798E36}" srcOrd="2" destOrd="0" parTransId="{43A5EC85-A7DD-4C0F-B867-7074CA59BFC1}" sibTransId="{89D15096-F172-4C18-93D6-521C1B724295}"/>
    <dgm:cxn modelId="{5672672A-A178-402A-97BC-F1E349B140EE}" type="presParOf" srcId="{92A3BD59-BBC8-462F-B1CF-835849D5FE97}" destId="{80FD756D-9ED7-4185-B65C-DE26B9D87D5A}" srcOrd="0" destOrd="0" presId="urn:microsoft.com/office/officeart/2005/8/layout/list1"/>
    <dgm:cxn modelId="{8735F4CF-EA0F-49F3-B056-A77FAC655674}" type="presParOf" srcId="{80FD756D-9ED7-4185-B65C-DE26B9D87D5A}" destId="{8CA3BFCD-F3D8-4449-B581-E4C1BB277D8F}" srcOrd="0" destOrd="0" presId="urn:microsoft.com/office/officeart/2005/8/layout/list1"/>
    <dgm:cxn modelId="{93956361-BE89-4D57-B453-E86603CAE5C9}" type="presParOf" srcId="{80FD756D-9ED7-4185-B65C-DE26B9D87D5A}" destId="{C80F6872-C435-4735-A738-227CF6B951FF}" srcOrd="1" destOrd="0" presId="urn:microsoft.com/office/officeart/2005/8/layout/list1"/>
    <dgm:cxn modelId="{DECCC4E6-B7FD-4D4E-B486-62F4421805F6}" type="presParOf" srcId="{92A3BD59-BBC8-462F-B1CF-835849D5FE97}" destId="{6BEB6DCE-5E45-433C-B3D0-7708C8964A4D}" srcOrd="1" destOrd="0" presId="urn:microsoft.com/office/officeart/2005/8/layout/list1"/>
    <dgm:cxn modelId="{0D36D0EA-7716-4ED4-B39A-31C1DBD2C5C0}" type="presParOf" srcId="{92A3BD59-BBC8-462F-B1CF-835849D5FE97}" destId="{FEA552FC-652C-4786-8F5C-45CE6A78D2B2}" srcOrd="2" destOrd="0" presId="urn:microsoft.com/office/officeart/2005/8/layout/list1"/>
    <dgm:cxn modelId="{FD1D54CD-9BC7-48DB-99CF-7A68612A985A}" type="presParOf" srcId="{92A3BD59-BBC8-462F-B1CF-835849D5FE97}" destId="{8B335CEF-C47B-43DB-9DBF-466EA8D84E6F}" srcOrd="3" destOrd="0" presId="urn:microsoft.com/office/officeart/2005/8/layout/list1"/>
    <dgm:cxn modelId="{8F8CD866-3D96-4AEB-9E20-4B8C6B0B8D9F}" type="presParOf" srcId="{92A3BD59-BBC8-462F-B1CF-835849D5FE97}" destId="{97E2624B-496C-4B61-AB7A-7A4498E6FB58}" srcOrd="4" destOrd="0" presId="urn:microsoft.com/office/officeart/2005/8/layout/list1"/>
    <dgm:cxn modelId="{D36A8AD3-A792-4E08-B543-89CD46D24A0C}" type="presParOf" srcId="{97E2624B-496C-4B61-AB7A-7A4498E6FB58}" destId="{16E81212-E8FA-46A7-AD40-66A8F1987F02}" srcOrd="0" destOrd="0" presId="urn:microsoft.com/office/officeart/2005/8/layout/list1"/>
    <dgm:cxn modelId="{74DD28FF-F33A-45A0-B9C5-595C4C941B0B}" type="presParOf" srcId="{97E2624B-496C-4B61-AB7A-7A4498E6FB58}" destId="{0828739F-4A97-43F3-86B3-1C1A60E11DEC}" srcOrd="1" destOrd="0" presId="urn:microsoft.com/office/officeart/2005/8/layout/list1"/>
    <dgm:cxn modelId="{2FC25B8C-A466-46B9-A124-A877FD009218}" type="presParOf" srcId="{92A3BD59-BBC8-462F-B1CF-835849D5FE97}" destId="{91503DA6-65E2-451E-8358-DCDFA4C30694}" srcOrd="5" destOrd="0" presId="urn:microsoft.com/office/officeart/2005/8/layout/list1"/>
    <dgm:cxn modelId="{7E323D9A-50ED-45C5-BE7D-D829132A94A4}" type="presParOf" srcId="{92A3BD59-BBC8-462F-B1CF-835849D5FE97}" destId="{263D663C-CCA7-412A-9B42-E8B73098B58F}" srcOrd="6" destOrd="0" presId="urn:microsoft.com/office/officeart/2005/8/layout/list1"/>
    <dgm:cxn modelId="{8F892585-6F0A-43CB-92AC-D40799AF95EF}" type="presParOf" srcId="{92A3BD59-BBC8-462F-B1CF-835849D5FE97}" destId="{D5C2F2EB-7EF4-49F3-B41F-01363828ECB3}" srcOrd="7" destOrd="0" presId="urn:microsoft.com/office/officeart/2005/8/layout/list1"/>
    <dgm:cxn modelId="{0CCCB5AE-4B6C-466D-90B1-F03D531E9D60}" type="presParOf" srcId="{92A3BD59-BBC8-462F-B1CF-835849D5FE97}" destId="{61A2D96D-C56F-4B01-BE4B-166387061581}" srcOrd="8" destOrd="0" presId="urn:microsoft.com/office/officeart/2005/8/layout/list1"/>
    <dgm:cxn modelId="{010A3B8E-5A49-47A3-8F2D-151139747827}" type="presParOf" srcId="{61A2D96D-C56F-4B01-BE4B-166387061581}" destId="{83A90464-2596-47FD-9228-1BF68EDA7CF0}" srcOrd="0" destOrd="0" presId="urn:microsoft.com/office/officeart/2005/8/layout/list1"/>
    <dgm:cxn modelId="{C76DA7C2-6039-463A-82B2-06B63E8A0194}" type="presParOf" srcId="{61A2D96D-C56F-4B01-BE4B-166387061581}" destId="{DE5ABD8E-CAA5-4005-B3A4-CFC97D592127}" srcOrd="1" destOrd="0" presId="urn:microsoft.com/office/officeart/2005/8/layout/list1"/>
    <dgm:cxn modelId="{FA484C92-1B1D-4054-8176-10964B459606}" type="presParOf" srcId="{92A3BD59-BBC8-462F-B1CF-835849D5FE97}" destId="{5DD426E0-1584-4316-8910-325BA902137B}" srcOrd="9" destOrd="0" presId="urn:microsoft.com/office/officeart/2005/8/layout/list1"/>
    <dgm:cxn modelId="{0E9C6E01-346B-48FF-9348-A194B4662C91}" type="presParOf" srcId="{92A3BD59-BBC8-462F-B1CF-835849D5FE97}" destId="{FF681DD4-B2C1-4EF1-9C79-9350470932DD}" srcOrd="10" destOrd="0" presId="urn:microsoft.com/office/officeart/2005/8/layout/list1"/>
    <dgm:cxn modelId="{0EC19DA0-06CF-4275-973E-8286FC247AE9}" type="presParOf" srcId="{92A3BD59-BBC8-462F-B1CF-835849D5FE97}" destId="{6667EA06-AD6C-4BE4-AA5B-F707C02FA93F}" srcOrd="11" destOrd="0" presId="urn:microsoft.com/office/officeart/2005/8/layout/list1"/>
    <dgm:cxn modelId="{9562B9CE-E736-4352-A6B5-C24BC401778B}" type="presParOf" srcId="{92A3BD59-BBC8-462F-B1CF-835849D5FE97}" destId="{98731F0E-7BF3-45E0-9FB0-D710749E93A0}" srcOrd="12" destOrd="0" presId="urn:microsoft.com/office/officeart/2005/8/layout/list1"/>
    <dgm:cxn modelId="{8D57B8CB-84D9-4D27-AC55-D983CFC035F1}" type="presParOf" srcId="{98731F0E-7BF3-45E0-9FB0-D710749E93A0}" destId="{AA2D5A68-1FC6-48CB-967A-DF3EBAD58AF0}" srcOrd="0" destOrd="0" presId="urn:microsoft.com/office/officeart/2005/8/layout/list1"/>
    <dgm:cxn modelId="{0F5E9E07-6085-4A53-A2CC-E150F43EBEA0}" type="presParOf" srcId="{98731F0E-7BF3-45E0-9FB0-D710749E93A0}" destId="{6B0AC9DA-8B15-4BC8-97F4-340F89F067B4}" srcOrd="1" destOrd="0" presId="urn:microsoft.com/office/officeart/2005/8/layout/list1"/>
    <dgm:cxn modelId="{B850AF8D-FAAA-4D38-A63B-2C4BE5170FA7}" type="presParOf" srcId="{92A3BD59-BBC8-462F-B1CF-835849D5FE97}" destId="{5C268A59-57E0-4AFD-B5E3-7278997DA40B}" srcOrd="13" destOrd="0" presId="urn:microsoft.com/office/officeart/2005/8/layout/list1"/>
    <dgm:cxn modelId="{D50C5D71-FBC1-409D-97D7-6FFE380816BD}" type="presParOf" srcId="{92A3BD59-BBC8-462F-B1CF-835849D5FE97}" destId="{2271AAA6-03CC-4B89-B315-2B1B7FCE3E85}"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8DC816-BC34-41A2-991E-B97F07BF9F96}" type="doc">
      <dgm:prSet loTypeId="urn:microsoft.com/office/officeart/2005/8/layout/list1" loCatId="list" qsTypeId="urn:microsoft.com/office/officeart/2005/8/quickstyle/simple3" qsCatId="simple" csTypeId="urn:microsoft.com/office/officeart/2005/8/colors/accent1_5" csCatId="accent1" phldr="1"/>
      <dgm:spPr/>
      <dgm:t>
        <a:bodyPr/>
        <a:lstStyle/>
        <a:p>
          <a:endParaRPr lang="es-ES"/>
        </a:p>
      </dgm:t>
    </dgm:pt>
    <dgm:pt modelId="{F441AE9A-675F-4EE9-AD7C-DB38BD934D91}">
      <dgm:prSet phldrT="[Texto]" custT="1"/>
      <dgm:spPr/>
      <dgm:t>
        <a:bodyPr/>
        <a:lstStyle/>
        <a:p>
          <a:r>
            <a:rPr lang="es-ES" sz="1600" b="1" dirty="0">
              <a:latin typeface="Agency FB" panose="020B0503020202020204" pitchFamily="34" charset="0"/>
            </a:rPr>
            <a:t>RESOLUCIÓN N° 012-CMGADMO-2023: </a:t>
          </a:r>
          <a:r>
            <a:rPr lang="es-ES" sz="1600" b="0" dirty="0">
              <a:latin typeface="Agency FB" panose="020B0503020202020204" pitchFamily="34" charset="0"/>
            </a:rPr>
            <a:t>AUTORIZAR AL EJECUTIVO PARA LA FIRMA DEL CONVENIO DE COOPERACIÓN INTERINSTITUCIONAL ENTRE EL CUERPO DE BOMBEROS DEL CANTÓN OLMEDO Y EL GOBIERNO AUTÓNOMO DESCENTRALIZADO MUNICIPAL DEL CANTÓN OLMEDO.</a:t>
          </a:r>
          <a:endParaRPr lang="es-ES" sz="1600" b="0" dirty="0"/>
        </a:p>
      </dgm:t>
    </dgm:pt>
    <dgm:pt modelId="{EF497FF9-F3F8-4858-BAE6-863DACF42A2F}" type="parTrans" cxnId="{57D36A18-C1EF-406A-93AE-1A99ACF8C5F0}">
      <dgm:prSet/>
      <dgm:spPr/>
      <dgm:t>
        <a:bodyPr/>
        <a:lstStyle/>
        <a:p>
          <a:endParaRPr lang="es-ES"/>
        </a:p>
      </dgm:t>
    </dgm:pt>
    <dgm:pt modelId="{DA4E50A1-B3F5-47EF-AEB1-A0B3E419FD1B}" type="sibTrans" cxnId="{57D36A18-C1EF-406A-93AE-1A99ACF8C5F0}">
      <dgm:prSet/>
      <dgm:spPr/>
      <dgm:t>
        <a:bodyPr/>
        <a:lstStyle/>
        <a:p>
          <a:endParaRPr lang="es-ES"/>
        </a:p>
      </dgm:t>
    </dgm:pt>
    <dgm:pt modelId="{95C63A3D-FB9E-4878-942A-7C6F5F64D8CC}">
      <dgm:prSet phldrT="[Texto]" custT="1"/>
      <dgm:spPr/>
      <dgm:t>
        <a:bodyPr/>
        <a:lstStyle/>
        <a:p>
          <a:r>
            <a:rPr lang="es-ES" sz="1600" b="1" dirty="0">
              <a:latin typeface="Agency FB" panose="020B0503020202020204" pitchFamily="34" charset="0"/>
            </a:rPr>
            <a:t>RESOLUCIÓN N° 018-CMGADMO-2023: </a:t>
          </a:r>
          <a:r>
            <a:rPr lang="es-ES" sz="1600" b="0" dirty="0">
              <a:latin typeface="Agency FB" panose="020B0503020202020204" pitchFamily="34" charset="0"/>
            </a:rPr>
            <a:t>AUTORIZAR AL EJECUTIVO PARA LA SUSCRIPCIÓN DE LA CARTA DE INTENCIÓN CON EL MINISTERIO DE SALUD PÚBLICA PARA LA OBRA DE MEJORAMIENTO DEL TERRENO DENTRO DEL PROYECTO DE CONSTRUCCIÓN DEL CENTRO DE SALUD TIPO B DEL CANTÓN OLMEDO.</a:t>
          </a:r>
        </a:p>
      </dgm:t>
    </dgm:pt>
    <dgm:pt modelId="{9FFAEE98-BDE1-4B20-9B72-499F23CF67C6}" type="parTrans" cxnId="{1B0EAEB8-870A-4DF3-9422-E908FD0246FC}">
      <dgm:prSet/>
      <dgm:spPr/>
      <dgm:t>
        <a:bodyPr/>
        <a:lstStyle/>
        <a:p>
          <a:endParaRPr lang="es-ES"/>
        </a:p>
      </dgm:t>
    </dgm:pt>
    <dgm:pt modelId="{419A1953-5458-44A4-B730-3AEF09CFA01D}" type="sibTrans" cxnId="{1B0EAEB8-870A-4DF3-9422-E908FD0246FC}">
      <dgm:prSet/>
      <dgm:spPr/>
      <dgm:t>
        <a:bodyPr/>
        <a:lstStyle/>
        <a:p>
          <a:endParaRPr lang="es-ES"/>
        </a:p>
      </dgm:t>
    </dgm:pt>
    <dgm:pt modelId="{0EA01895-3D08-4FE5-B9F4-00D648D6A3FF}">
      <dgm:prSet phldrT="[Texto]" custT="1"/>
      <dgm:spPr/>
      <dgm:t>
        <a:bodyPr/>
        <a:lstStyle/>
        <a:p>
          <a:r>
            <a:rPr lang="es-ES" sz="1600" b="1" dirty="0">
              <a:latin typeface="Agency FB" panose="020B0503020202020204" pitchFamily="34" charset="0"/>
            </a:rPr>
            <a:t>RESOLUCIÓN N° 038-CMGADMO-2023: </a:t>
          </a:r>
          <a:r>
            <a:rPr lang="es-ES" sz="1600" b="0" dirty="0">
              <a:latin typeface="Agency FB" panose="020B0503020202020204" pitchFamily="34" charset="0"/>
            </a:rPr>
            <a:t>AUTORIZAR AL EJECUTIVO PARA LA FIRMA DEL </a:t>
          </a:r>
          <a:r>
            <a:rPr lang="es-ES" sz="1600" b="1" dirty="0">
              <a:latin typeface="Agency FB" panose="020B0503020202020204" pitchFamily="34" charset="0"/>
            </a:rPr>
            <a:t>A)</a:t>
          </a:r>
          <a:r>
            <a:rPr lang="es-ES" sz="1600" b="0" dirty="0">
              <a:latin typeface="Agency FB" panose="020B0503020202020204" pitchFamily="34" charset="0"/>
            </a:rPr>
            <a:t> CONVENIO MARCO ENTRE EL GOBIERNO AUTÓNOMO DESCENTRALIZADO DEL CANTÓN OLMEDO Y LA FUNDACIÓN ARRE CULTURA VIVA DE OLMEDO; </a:t>
          </a:r>
          <a:r>
            <a:rPr lang="es-ES" sz="1600" b="1" dirty="0">
              <a:latin typeface="Agency FB" panose="020B0503020202020204" pitchFamily="34" charset="0"/>
            </a:rPr>
            <a:t>B)</a:t>
          </a:r>
          <a:r>
            <a:rPr lang="es-ES" sz="1600" b="0" dirty="0">
              <a:latin typeface="Agency FB" panose="020B0503020202020204" pitchFamily="34" charset="0"/>
            </a:rPr>
            <a:t> CONVENIO MARCO ENTRE EL GOBIERNO AUTÓNOMO DESCENTRALIZADO DEL CANTÓN OLMEDO Y LA FUNDACIÓN EDUCATIVA MONSEÑOR CÁNDIDO RADA. (FUNDER); Y, </a:t>
          </a:r>
          <a:r>
            <a:rPr lang="es-ES" sz="1600" b="1" dirty="0">
              <a:latin typeface="Agency FB" panose="020B0503020202020204" pitchFamily="34" charset="0"/>
            </a:rPr>
            <a:t>C)</a:t>
          </a:r>
          <a:r>
            <a:rPr lang="es-ES" sz="1600" b="0" dirty="0">
              <a:latin typeface="Agency FB" panose="020B0503020202020204" pitchFamily="34" charset="0"/>
            </a:rPr>
            <a:t> CONVENIO DE GESTIÓN CONCURRENTE DE COMPETENCIAS ENTRE EL GOBIERNO PROVINCIAL MANABÍ Y EL GOBIERNO AUTÓNOMO DESCENTRALIZADO MUNICIPAL DEL CANTÓN OLMEDO PARA LA APERTURA DE VIAS VERANERAS: CALVO GRANDE-CALVO GRANDE ADENTRO, CLAVO GRANDE.</a:t>
          </a:r>
        </a:p>
      </dgm:t>
    </dgm:pt>
    <dgm:pt modelId="{4910A746-95CC-47FD-84ED-26DEC2F6BED9}" type="parTrans" cxnId="{A2095A84-5587-4F05-9457-3E7ABB0DF749}">
      <dgm:prSet/>
      <dgm:spPr/>
      <dgm:t>
        <a:bodyPr/>
        <a:lstStyle/>
        <a:p>
          <a:endParaRPr lang="es-ES"/>
        </a:p>
      </dgm:t>
    </dgm:pt>
    <dgm:pt modelId="{51B47BB9-55A4-4BBB-A2FB-C02571BFCDAA}" type="sibTrans" cxnId="{A2095A84-5587-4F05-9457-3E7ABB0DF749}">
      <dgm:prSet/>
      <dgm:spPr/>
      <dgm:t>
        <a:bodyPr/>
        <a:lstStyle/>
        <a:p>
          <a:endParaRPr lang="es-ES"/>
        </a:p>
      </dgm:t>
    </dgm:pt>
    <dgm:pt modelId="{9AD3C198-5A11-414A-9427-D4E015798E36}">
      <dgm:prSet custT="1"/>
      <dgm:spPr/>
      <dgm:t>
        <a:bodyPr/>
        <a:lstStyle/>
        <a:p>
          <a:r>
            <a:rPr lang="es-ES" sz="1600" b="1" dirty="0">
              <a:latin typeface="Agency FB" panose="020B0503020202020204" pitchFamily="34" charset="0"/>
            </a:rPr>
            <a:t>RESOLUCIÓN N° 020-CMGADMO-2023: </a:t>
          </a:r>
          <a:r>
            <a:rPr lang="es-ES" sz="1600" b="0" dirty="0">
              <a:latin typeface="Agency FB" panose="020B0503020202020204" pitchFamily="34" charset="0"/>
            </a:rPr>
            <a:t>APROBAR EN SEGUNDO DEBATE LA ORDENANZA REFORMATORIA AL CAPÍTULO XXVI DE LA ORDENANZA SUSTITUTIVA QUE REGLAMENTA EL EJERCICIO DE LA POTESTAD COACTIVA DEL GOBIERNO AUTÓNOMO DESCENTRALIZADO MUNICIPAL DEL CANTÓN OLMEDO-MANABÍ.</a:t>
          </a:r>
          <a:endParaRPr lang="es-ES" sz="1600" b="0" dirty="0"/>
        </a:p>
      </dgm:t>
    </dgm:pt>
    <dgm:pt modelId="{43A5EC85-A7DD-4C0F-B867-7074CA59BFC1}" type="parTrans" cxnId="{3E0359CF-4496-42D2-A91D-166518C2C32F}">
      <dgm:prSet/>
      <dgm:spPr/>
      <dgm:t>
        <a:bodyPr/>
        <a:lstStyle/>
        <a:p>
          <a:endParaRPr lang="es-ES"/>
        </a:p>
      </dgm:t>
    </dgm:pt>
    <dgm:pt modelId="{89D15096-F172-4C18-93D6-521C1B724295}" type="sibTrans" cxnId="{3E0359CF-4496-42D2-A91D-166518C2C32F}">
      <dgm:prSet/>
      <dgm:spPr/>
      <dgm:t>
        <a:bodyPr/>
        <a:lstStyle/>
        <a:p>
          <a:endParaRPr lang="es-ES"/>
        </a:p>
      </dgm:t>
    </dgm:pt>
    <dgm:pt modelId="{92A3BD59-BBC8-462F-B1CF-835849D5FE97}" type="pres">
      <dgm:prSet presAssocID="{538DC816-BC34-41A2-991E-B97F07BF9F96}" presName="linear" presStyleCnt="0">
        <dgm:presLayoutVars>
          <dgm:dir/>
          <dgm:animLvl val="lvl"/>
          <dgm:resizeHandles val="exact"/>
        </dgm:presLayoutVars>
      </dgm:prSet>
      <dgm:spPr/>
    </dgm:pt>
    <dgm:pt modelId="{80FD756D-9ED7-4185-B65C-DE26B9D87D5A}" type="pres">
      <dgm:prSet presAssocID="{F441AE9A-675F-4EE9-AD7C-DB38BD934D91}" presName="parentLin" presStyleCnt="0"/>
      <dgm:spPr/>
    </dgm:pt>
    <dgm:pt modelId="{8CA3BFCD-F3D8-4449-B581-E4C1BB277D8F}" type="pres">
      <dgm:prSet presAssocID="{F441AE9A-675F-4EE9-AD7C-DB38BD934D91}" presName="parentLeftMargin" presStyleLbl="node1" presStyleIdx="0" presStyleCnt="4"/>
      <dgm:spPr/>
    </dgm:pt>
    <dgm:pt modelId="{C80F6872-C435-4735-A738-227CF6B951FF}" type="pres">
      <dgm:prSet presAssocID="{F441AE9A-675F-4EE9-AD7C-DB38BD934D91}" presName="parentText" presStyleLbl="node1" presStyleIdx="0" presStyleCnt="4" custScaleX="116689" custScaleY="125880">
        <dgm:presLayoutVars>
          <dgm:chMax val="0"/>
          <dgm:bulletEnabled val="1"/>
        </dgm:presLayoutVars>
      </dgm:prSet>
      <dgm:spPr/>
    </dgm:pt>
    <dgm:pt modelId="{6BEB6DCE-5E45-433C-B3D0-7708C8964A4D}" type="pres">
      <dgm:prSet presAssocID="{F441AE9A-675F-4EE9-AD7C-DB38BD934D91}" presName="negativeSpace" presStyleCnt="0"/>
      <dgm:spPr/>
    </dgm:pt>
    <dgm:pt modelId="{FEA552FC-652C-4786-8F5C-45CE6A78D2B2}" type="pres">
      <dgm:prSet presAssocID="{F441AE9A-675F-4EE9-AD7C-DB38BD934D91}" presName="childText" presStyleLbl="conFgAcc1" presStyleIdx="0" presStyleCnt="4">
        <dgm:presLayoutVars>
          <dgm:bulletEnabled val="1"/>
        </dgm:presLayoutVars>
      </dgm:prSet>
      <dgm:spPr/>
    </dgm:pt>
    <dgm:pt modelId="{8B335CEF-C47B-43DB-9DBF-466EA8D84E6F}" type="pres">
      <dgm:prSet presAssocID="{DA4E50A1-B3F5-47EF-AEB1-A0B3E419FD1B}" presName="spaceBetweenRectangles" presStyleCnt="0"/>
      <dgm:spPr/>
    </dgm:pt>
    <dgm:pt modelId="{97E2624B-496C-4B61-AB7A-7A4498E6FB58}" type="pres">
      <dgm:prSet presAssocID="{95C63A3D-FB9E-4878-942A-7C6F5F64D8CC}" presName="parentLin" presStyleCnt="0"/>
      <dgm:spPr/>
    </dgm:pt>
    <dgm:pt modelId="{16E81212-E8FA-46A7-AD40-66A8F1987F02}" type="pres">
      <dgm:prSet presAssocID="{95C63A3D-FB9E-4878-942A-7C6F5F64D8CC}" presName="parentLeftMargin" presStyleLbl="node1" presStyleIdx="0" presStyleCnt="4"/>
      <dgm:spPr/>
    </dgm:pt>
    <dgm:pt modelId="{0828739F-4A97-43F3-86B3-1C1A60E11DEC}" type="pres">
      <dgm:prSet presAssocID="{95C63A3D-FB9E-4878-942A-7C6F5F64D8CC}" presName="parentText" presStyleLbl="node1" presStyleIdx="1" presStyleCnt="4" custScaleX="117925" custScaleY="127675">
        <dgm:presLayoutVars>
          <dgm:chMax val="0"/>
          <dgm:bulletEnabled val="1"/>
        </dgm:presLayoutVars>
      </dgm:prSet>
      <dgm:spPr/>
    </dgm:pt>
    <dgm:pt modelId="{91503DA6-65E2-451E-8358-DCDFA4C30694}" type="pres">
      <dgm:prSet presAssocID="{95C63A3D-FB9E-4878-942A-7C6F5F64D8CC}" presName="negativeSpace" presStyleCnt="0"/>
      <dgm:spPr/>
    </dgm:pt>
    <dgm:pt modelId="{263D663C-CCA7-412A-9B42-E8B73098B58F}" type="pres">
      <dgm:prSet presAssocID="{95C63A3D-FB9E-4878-942A-7C6F5F64D8CC}" presName="childText" presStyleLbl="conFgAcc1" presStyleIdx="1" presStyleCnt="4">
        <dgm:presLayoutVars>
          <dgm:bulletEnabled val="1"/>
        </dgm:presLayoutVars>
      </dgm:prSet>
      <dgm:spPr/>
    </dgm:pt>
    <dgm:pt modelId="{D5C2F2EB-7EF4-49F3-B41F-01363828ECB3}" type="pres">
      <dgm:prSet presAssocID="{419A1953-5458-44A4-B730-3AEF09CFA01D}" presName="spaceBetweenRectangles" presStyleCnt="0"/>
      <dgm:spPr/>
    </dgm:pt>
    <dgm:pt modelId="{61A2D96D-C56F-4B01-BE4B-166387061581}" type="pres">
      <dgm:prSet presAssocID="{9AD3C198-5A11-414A-9427-D4E015798E36}" presName="parentLin" presStyleCnt="0"/>
      <dgm:spPr/>
    </dgm:pt>
    <dgm:pt modelId="{83A90464-2596-47FD-9228-1BF68EDA7CF0}" type="pres">
      <dgm:prSet presAssocID="{9AD3C198-5A11-414A-9427-D4E015798E36}" presName="parentLeftMargin" presStyleLbl="node1" presStyleIdx="1" presStyleCnt="4"/>
      <dgm:spPr/>
    </dgm:pt>
    <dgm:pt modelId="{DE5ABD8E-CAA5-4005-B3A4-CFC97D592127}" type="pres">
      <dgm:prSet presAssocID="{9AD3C198-5A11-414A-9427-D4E015798E36}" presName="parentText" presStyleLbl="node1" presStyleIdx="2" presStyleCnt="4" custScaleX="117831" custScaleY="125587">
        <dgm:presLayoutVars>
          <dgm:chMax val="0"/>
          <dgm:bulletEnabled val="1"/>
        </dgm:presLayoutVars>
      </dgm:prSet>
      <dgm:spPr/>
    </dgm:pt>
    <dgm:pt modelId="{5DD426E0-1584-4316-8910-325BA902137B}" type="pres">
      <dgm:prSet presAssocID="{9AD3C198-5A11-414A-9427-D4E015798E36}" presName="negativeSpace" presStyleCnt="0"/>
      <dgm:spPr/>
    </dgm:pt>
    <dgm:pt modelId="{FF681DD4-B2C1-4EF1-9C79-9350470932DD}" type="pres">
      <dgm:prSet presAssocID="{9AD3C198-5A11-414A-9427-D4E015798E36}" presName="childText" presStyleLbl="conFgAcc1" presStyleIdx="2" presStyleCnt="4">
        <dgm:presLayoutVars>
          <dgm:bulletEnabled val="1"/>
        </dgm:presLayoutVars>
      </dgm:prSet>
      <dgm:spPr/>
    </dgm:pt>
    <dgm:pt modelId="{6667EA06-AD6C-4BE4-AA5B-F707C02FA93F}" type="pres">
      <dgm:prSet presAssocID="{89D15096-F172-4C18-93D6-521C1B724295}" presName="spaceBetweenRectangles" presStyleCnt="0"/>
      <dgm:spPr/>
    </dgm:pt>
    <dgm:pt modelId="{98731F0E-7BF3-45E0-9FB0-D710749E93A0}" type="pres">
      <dgm:prSet presAssocID="{0EA01895-3D08-4FE5-B9F4-00D648D6A3FF}" presName="parentLin" presStyleCnt="0"/>
      <dgm:spPr/>
    </dgm:pt>
    <dgm:pt modelId="{AA2D5A68-1FC6-48CB-967A-DF3EBAD58AF0}" type="pres">
      <dgm:prSet presAssocID="{0EA01895-3D08-4FE5-B9F4-00D648D6A3FF}" presName="parentLeftMargin" presStyleLbl="node1" presStyleIdx="2" presStyleCnt="4"/>
      <dgm:spPr/>
    </dgm:pt>
    <dgm:pt modelId="{6B0AC9DA-8B15-4BC8-97F4-340F89F067B4}" type="pres">
      <dgm:prSet presAssocID="{0EA01895-3D08-4FE5-B9F4-00D648D6A3FF}" presName="parentText" presStyleLbl="node1" presStyleIdx="3" presStyleCnt="4" custScaleX="117021" custScaleY="235794">
        <dgm:presLayoutVars>
          <dgm:chMax val="0"/>
          <dgm:bulletEnabled val="1"/>
        </dgm:presLayoutVars>
      </dgm:prSet>
      <dgm:spPr/>
    </dgm:pt>
    <dgm:pt modelId="{5C268A59-57E0-4AFD-B5E3-7278997DA40B}" type="pres">
      <dgm:prSet presAssocID="{0EA01895-3D08-4FE5-B9F4-00D648D6A3FF}" presName="negativeSpace" presStyleCnt="0"/>
      <dgm:spPr/>
    </dgm:pt>
    <dgm:pt modelId="{2271AAA6-03CC-4B89-B315-2B1B7FCE3E85}" type="pres">
      <dgm:prSet presAssocID="{0EA01895-3D08-4FE5-B9F4-00D648D6A3FF}" presName="childText" presStyleLbl="conFgAcc1" presStyleIdx="3" presStyleCnt="4">
        <dgm:presLayoutVars>
          <dgm:bulletEnabled val="1"/>
        </dgm:presLayoutVars>
      </dgm:prSet>
      <dgm:spPr/>
    </dgm:pt>
  </dgm:ptLst>
  <dgm:cxnLst>
    <dgm:cxn modelId="{A6E43212-3C3D-482F-B855-55C113C67D4C}" type="presOf" srcId="{95C63A3D-FB9E-4878-942A-7C6F5F64D8CC}" destId="{16E81212-E8FA-46A7-AD40-66A8F1987F02}" srcOrd="0" destOrd="0" presId="urn:microsoft.com/office/officeart/2005/8/layout/list1"/>
    <dgm:cxn modelId="{57D36A18-C1EF-406A-93AE-1A99ACF8C5F0}" srcId="{538DC816-BC34-41A2-991E-B97F07BF9F96}" destId="{F441AE9A-675F-4EE9-AD7C-DB38BD934D91}" srcOrd="0" destOrd="0" parTransId="{EF497FF9-F3F8-4858-BAE6-863DACF42A2F}" sibTransId="{DA4E50A1-B3F5-47EF-AEB1-A0B3E419FD1B}"/>
    <dgm:cxn modelId="{2170CA25-6415-42BF-B33A-C9C434A50AB3}" type="presOf" srcId="{538DC816-BC34-41A2-991E-B97F07BF9F96}" destId="{92A3BD59-BBC8-462F-B1CF-835849D5FE97}" srcOrd="0" destOrd="0" presId="urn:microsoft.com/office/officeart/2005/8/layout/list1"/>
    <dgm:cxn modelId="{9795AF37-8D20-477E-B7C6-9FAC9D2D7B09}" type="presOf" srcId="{9AD3C198-5A11-414A-9427-D4E015798E36}" destId="{83A90464-2596-47FD-9228-1BF68EDA7CF0}" srcOrd="0" destOrd="0" presId="urn:microsoft.com/office/officeart/2005/8/layout/list1"/>
    <dgm:cxn modelId="{9E5CCD5E-C32D-474C-B531-1D4859D5611C}" type="presOf" srcId="{0EA01895-3D08-4FE5-B9F4-00D648D6A3FF}" destId="{6B0AC9DA-8B15-4BC8-97F4-340F89F067B4}" srcOrd="1" destOrd="0" presId="urn:microsoft.com/office/officeart/2005/8/layout/list1"/>
    <dgm:cxn modelId="{92BBA04E-0BA9-4E21-A9DB-AD968932B70D}" type="presOf" srcId="{9AD3C198-5A11-414A-9427-D4E015798E36}" destId="{DE5ABD8E-CAA5-4005-B3A4-CFC97D592127}" srcOrd="1" destOrd="0" presId="urn:microsoft.com/office/officeart/2005/8/layout/list1"/>
    <dgm:cxn modelId="{A2095A84-5587-4F05-9457-3E7ABB0DF749}" srcId="{538DC816-BC34-41A2-991E-B97F07BF9F96}" destId="{0EA01895-3D08-4FE5-B9F4-00D648D6A3FF}" srcOrd="3" destOrd="0" parTransId="{4910A746-95CC-47FD-84ED-26DEC2F6BED9}" sibTransId="{51B47BB9-55A4-4BBB-A2FB-C02571BFCDAA}"/>
    <dgm:cxn modelId="{82427385-D06E-4AE3-AF8D-6D041B5C1EAA}" type="presOf" srcId="{F441AE9A-675F-4EE9-AD7C-DB38BD934D91}" destId="{8CA3BFCD-F3D8-4449-B581-E4C1BB277D8F}" srcOrd="0" destOrd="0" presId="urn:microsoft.com/office/officeart/2005/8/layout/list1"/>
    <dgm:cxn modelId="{D20D1E90-C309-4EC9-B77F-B997CEBB50B5}" type="presOf" srcId="{F441AE9A-675F-4EE9-AD7C-DB38BD934D91}" destId="{C80F6872-C435-4735-A738-227CF6B951FF}" srcOrd="1" destOrd="0" presId="urn:microsoft.com/office/officeart/2005/8/layout/list1"/>
    <dgm:cxn modelId="{526C1892-8D89-41CE-A574-AE8E286F2A31}" type="presOf" srcId="{95C63A3D-FB9E-4878-942A-7C6F5F64D8CC}" destId="{0828739F-4A97-43F3-86B3-1C1A60E11DEC}" srcOrd="1" destOrd="0" presId="urn:microsoft.com/office/officeart/2005/8/layout/list1"/>
    <dgm:cxn modelId="{2C51A3B6-02D5-4FD1-B75E-9C9AF9342B7D}" type="presOf" srcId="{0EA01895-3D08-4FE5-B9F4-00D648D6A3FF}" destId="{AA2D5A68-1FC6-48CB-967A-DF3EBAD58AF0}" srcOrd="0" destOrd="0" presId="urn:microsoft.com/office/officeart/2005/8/layout/list1"/>
    <dgm:cxn modelId="{1B0EAEB8-870A-4DF3-9422-E908FD0246FC}" srcId="{538DC816-BC34-41A2-991E-B97F07BF9F96}" destId="{95C63A3D-FB9E-4878-942A-7C6F5F64D8CC}" srcOrd="1" destOrd="0" parTransId="{9FFAEE98-BDE1-4B20-9B72-499F23CF67C6}" sibTransId="{419A1953-5458-44A4-B730-3AEF09CFA01D}"/>
    <dgm:cxn modelId="{3E0359CF-4496-42D2-A91D-166518C2C32F}" srcId="{538DC816-BC34-41A2-991E-B97F07BF9F96}" destId="{9AD3C198-5A11-414A-9427-D4E015798E36}" srcOrd="2" destOrd="0" parTransId="{43A5EC85-A7DD-4C0F-B867-7074CA59BFC1}" sibTransId="{89D15096-F172-4C18-93D6-521C1B724295}"/>
    <dgm:cxn modelId="{5672672A-A178-402A-97BC-F1E349B140EE}" type="presParOf" srcId="{92A3BD59-BBC8-462F-B1CF-835849D5FE97}" destId="{80FD756D-9ED7-4185-B65C-DE26B9D87D5A}" srcOrd="0" destOrd="0" presId="urn:microsoft.com/office/officeart/2005/8/layout/list1"/>
    <dgm:cxn modelId="{8735F4CF-EA0F-49F3-B056-A77FAC655674}" type="presParOf" srcId="{80FD756D-9ED7-4185-B65C-DE26B9D87D5A}" destId="{8CA3BFCD-F3D8-4449-B581-E4C1BB277D8F}" srcOrd="0" destOrd="0" presId="urn:microsoft.com/office/officeart/2005/8/layout/list1"/>
    <dgm:cxn modelId="{93956361-BE89-4D57-B453-E86603CAE5C9}" type="presParOf" srcId="{80FD756D-9ED7-4185-B65C-DE26B9D87D5A}" destId="{C80F6872-C435-4735-A738-227CF6B951FF}" srcOrd="1" destOrd="0" presId="urn:microsoft.com/office/officeart/2005/8/layout/list1"/>
    <dgm:cxn modelId="{DECCC4E6-B7FD-4D4E-B486-62F4421805F6}" type="presParOf" srcId="{92A3BD59-BBC8-462F-B1CF-835849D5FE97}" destId="{6BEB6DCE-5E45-433C-B3D0-7708C8964A4D}" srcOrd="1" destOrd="0" presId="urn:microsoft.com/office/officeart/2005/8/layout/list1"/>
    <dgm:cxn modelId="{0D36D0EA-7716-4ED4-B39A-31C1DBD2C5C0}" type="presParOf" srcId="{92A3BD59-BBC8-462F-B1CF-835849D5FE97}" destId="{FEA552FC-652C-4786-8F5C-45CE6A78D2B2}" srcOrd="2" destOrd="0" presId="urn:microsoft.com/office/officeart/2005/8/layout/list1"/>
    <dgm:cxn modelId="{FD1D54CD-9BC7-48DB-99CF-7A68612A985A}" type="presParOf" srcId="{92A3BD59-BBC8-462F-B1CF-835849D5FE97}" destId="{8B335CEF-C47B-43DB-9DBF-466EA8D84E6F}" srcOrd="3" destOrd="0" presId="urn:microsoft.com/office/officeart/2005/8/layout/list1"/>
    <dgm:cxn modelId="{8F8CD866-3D96-4AEB-9E20-4B8C6B0B8D9F}" type="presParOf" srcId="{92A3BD59-BBC8-462F-B1CF-835849D5FE97}" destId="{97E2624B-496C-4B61-AB7A-7A4498E6FB58}" srcOrd="4" destOrd="0" presId="urn:microsoft.com/office/officeart/2005/8/layout/list1"/>
    <dgm:cxn modelId="{D36A8AD3-A792-4E08-B543-89CD46D24A0C}" type="presParOf" srcId="{97E2624B-496C-4B61-AB7A-7A4498E6FB58}" destId="{16E81212-E8FA-46A7-AD40-66A8F1987F02}" srcOrd="0" destOrd="0" presId="urn:microsoft.com/office/officeart/2005/8/layout/list1"/>
    <dgm:cxn modelId="{74DD28FF-F33A-45A0-B9C5-595C4C941B0B}" type="presParOf" srcId="{97E2624B-496C-4B61-AB7A-7A4498E6FB58}" destId="{0828739F-4A97-43F3-86B3-1C1A60E11DEC}" srcOrd="1" destOrd="0" presId="urn:microsoft.com/office/officeart/2005/8/layout/list1"/>
    <dgm:cxn modelId="{2FC25B8C-A466-46B9-A124-A877FD009218}" type="presParOf" srcId="{92A3BD59-BBC8-462F-B1CF-835849D5FE97}" destId="{91503DA6-65E2-451E-8358-DCDFA4C30694}" srcOrd="5" destOrd="0" presId="urn:microsoft.com/office/officeart/2005/8/layout/list1"/>
    <dgm:cxn modelId="{7E323D9A-50ED-45C5-BE7D-D829132A94A4}" type="presParOf" srcId="{92A3BD59-BBC8-462F-B1CF-835849D5FE97}" destId="{263D663C-CCA7-412A-9B42-E8B73098B58F}" srcOrd="6" destOrd="0" presId="urn:microsoft.com/office/officeart/2005/8/layout/list1"/>
    <dgm:cxn modelId="{8F892585-6F0A-43CB-92AC-D40799AF95EF}" type="presParOf" srcId="{92A3BD59-BBC8-462F-B1CF-835849D5FE97}" destId="{D5C2F2EB-7EF4-49F3-B41F-01363828ECB3}" srcOrd="7" destOrd="0" presId="urn:microsoft.com/office/officeart/2005/8/layout/list1"/>
    <dgm:cxn modelId="{0CCCB5AE-4B6C-466D-90B1-F03D531E9D60}" type="presParOf" srcId="{92A3BD59-BBC8-462F-B1CF-835849D5FE97}" destId="{61A2D96D-C56F-4B01-BE4B-166387061581}" srcOrd="8" destOrd="0" presId="urn:microsoft.com/office/officeart/2005/8/layout/list1"/>
    <dgm:cxn modelId="{010A3B8E-5A49-47A3-8F2D-151139747827}" type="presParOf" srcId="{61A2D96D-C56F-4B01-BE4B-166387061581}" destId="{83A90464-2596-47FD-9228-1BF68EDA7CF0}" srcOrd="0" destOrd="0" presId="urn:microsoft.com/office/officeart/2005/8/layout/list1"/>
    <dgm:cxn modelId="{C76DA7C2-6039-463A-82B2-06B63E8A0194}" type="presParOf" srcId="{61A2D96D-C56F-4B01-BE4B-166387061581}" destId="{DE5ABD8E-CAA5-4005-B3A4-CFC97D592127}" srcOrd="1" destOrd="0" presId="urn:microsoft.com/office/officeart/2005/8/layout/list1"/>
    <dgm:cxn modelId="{FA484C92-1B1D-4054-8176-10964B459606}" type="presParOf" srcId="{92A3BD59-BBC8-462F-B1CF-835849D5FE97}" destId="{5DD426E0-1584-4316-8910-325BA902137B}" srcOrd="9" destOrd="0" presId="urn:microsoft.com/office/officeart/2005/8/layout/list1"/>
    <dgm:cxn modelId="{0E9C6E01-346B-48FF-9348-A194B4662C91}" type="presParOf" srcId="{92A3BD59-BBC8-462F-B1CF-835849D5FE97}" destId="{FF681DD4-B2C1-4EF1-9C79-9350470932DD}" srcOrd="10" destOrd="0" presId="urn:microsoft.com/office/officeart/2005/8/layout/list1"/>
    <dgm:cxn modelId="{0EC19DA0-06CF-4275-973E-8286FC247AE9}" type="presParOf" srcId="{92A3BD59-BBC8-462F-B1CF-835849D5FE97}" destId="{6667EA06-AD6C-4BE4-AA5B-F707C02FA93F}" srcOrd="11" destOrd="0" presId="urn:microsoft.com/office/officeart/2005/8/layout/list1"/>
    <dgm:cxn modelId="{9562B9CE-E736-4352-A6B5-C24BC401778B}" type="presParOf" srcId="{92A3BD59-BBC8-462F-B1CF-835849D5FE97}" destId="{98731F0E-7BF3-45E0-9FB0-D710749E93A0}" srcOrd="12" destOrd="0" presId="urn:microsoft.com/office/officeart/2005/8/layout/list1"/>
    <dgm:cxn modelId="{8D57B8CB-84D9-4D27-AC55-D983CFC035F1}" type="presParOf" srcId="{98731F0E-7BF3-45E0-9FB0-D710749E93A0}" destId="{AA2D5A68-1FC6-48CB-967A-DF3EBAD58AF0}" srcOrd="0" destOrd="0" presId="urn:microsoft.com/office/officeart/2005/8/layout/list1"/>
    <dgm:cxn modelId="{0F5E9E07-6085-4A53-A2CC-E150F43EBEA0}" type="presParOf" srcId="{98731F0E-7BF3-45E0-9FB0-D710749E93A0}" destId="{6B0AC9DA-8B15-4BC8-97F4-340F89F067B4}" srcOrd="1" destOrd="0" presId="urn:microsoft.com/office/officeart/2005/8/layout/list1"/>
    <dgm:cxn modelId="{B850AF8D-FAAA-4D38-A63B-2C4BE5170FA7}" type="presParOf" srcId="{92A3BD59-BBC8-462F-B1CF-835849D5FE97}" destId="{5C268A59-57E0-4AFD-B5E3-7278997DA40B}" srcOrd="13" destOrd="0" presId="urn:microsoft.com/office/officeart/2005/8/layout/list1"/>
    <dgm:cxn modelId="{D50C5D71-FBC1-409D-97D7-6FFE380816BD}" type="presParOf" srcId="{92A3BD59-BBC8-462F-B1CF-835849D5FE97}" destId="{2271AAA6-03CC-4B89-B315-2B1B7FCE3E85}"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8DC816-BC34-41A2-991E-B97F07BF9F96}" type="doc">
      <dgm:prSet loTypeId="urn:microsoft.com/office/officeart/2005/8/layout/list1" loCatId="list" qsTypeId="urn:microsoft.com/office/officeart/2005/8/quickstyle/simple3" qsCatId="simple" csTypeId="urn:microsoft.com/office/officeart/2005/8/colors/accent1_5" csCatId="accent1" phldr="1"/>
      <dgm:spPr/>
      <dgm:t>
        <a:bodyPr/>
        <a:lstStyle/>
        <a:p>
          <a:endParaRPr lang="es-ES"/>
        </a:p>
      </dgm:t>
    </dgm:pt>
    <dgm:pt modelId="{95C63A3D-FB9E-4878-942A-7C6F5F64D8CC}">
      <dgm:prSet phldrT="[Texto]" custT="1"/>
      <dgm:spPr/>
      <dgm:t>
        <a:bodyPr/>
        <a:lstStyle/>
        <a:p>
          <a:r>
            <a:rPr lang="es-ES" sz="1600" b="1" dirty="0">
              <a:latin typeface="Agency FB" panose="020B0503020202020204" pitchFamily="34" charset="0"/>
            </a:rPr>
            <a:t>RESOLUCIÓN N° 046-CMGADMO-2023: </a:t>
          </a:r>
          <a:r>
            <a:rPr lang="es-ES" sz="1600" b="0" dirty="0">
              <a:latin typeface="Agency FB" panose="020B0503020202020204" pitchFamily="34" charset="0"/>
            </a:rPr>
            <a:t>APROBAR EN SEGUNDO DEBATE LA ORDENANZA QUE RECONOCE Y FORTALECE LAS CAPACIDADES DE LA MUJER RURAL COMO SÍMBOLO DE LUCHA Y DESARROLLO SOCIAL DEL CANTÓN OLMEDO DE LA PROVINCIA DE MANABÍ.</a:t>
          </a:r>
        </a:p>
      </dgm:t>
    </dgm:pt>
    <dgm:pt modelId="{9FFAEE98-BDE1-4B20-9B72-499F23CF67C6}" type="parTrans" cxnId="{1B0EAEB8-870A-4DF3-9422-E908FD0246FC}">
      <dgm:prSet/>
      <dgm:spPr/>
      <dgm:t>
        <a:bodyPr/>
        <a:lstStyle/>
        <a:p>
          <a:endParaRPr lang="es-ES"/>
        </a:p>
      </dgm:t>
    </dgm:pt>
    <dgm:pt modelId="{419A1953-5458-44A4-B730-3AEF09CFA01D}" type="sibTrans" cxnId="{1B0EAEB8-870A-4DF3-9422-E908FD0246FC}">
      <dgm:prSet/>
      <dgm:spPr/>
      <dgm:t>
        <a:bodyPr/>
        <a:lstStyle/>
        <a:p>
          <a:endParaRPr lang="es-ES"/>
        </a:p>
      </dgm:t>
    </dgm:pt>
    <dgm:pt modelId="{0EA01895-3D08-4FE5-B9F4-00D648D6A3FF}">
      <dgm:prSet phldrT="[Texto]" custT="1"/>
      <dgm:spPr/>
      <dgm:t>
        <a:bodyPr/>
        <a:lstStyle/>
        <a:p>
          <a:r>
            <a:rPr lang="es-ES" sz="1600" b="1" dirty="0">
              <a:latin typeface="Agency FB" panose="020B0503020202020204" pitchFamily="34" charset="0"/>
            </a:rPr>
            <a:t>RESOLUCIÓN N° 127-CMGADMO-2023: </a:t>
          </a:r>
          <a:r>
            <a:rPr lang="es-ES" sz="1600" b="0" dirty="0">
              <a:latin typeface="Agency FB" panose="020B0503020202020204" pitchFamily="34" charset="0"/>
            </a:rPr>
            <a:t>APROBAR EN SEGUNDO DEBATE DE LA ORDENANZA QUE ESTABLECE LA NORMATIVA PARA LA VALORACIÓN DE LAS PROPIEDADES URBANAS Y RURALES; Y, DETERMINA EL IMPUESTO PREDIAL URBANO Y RURAL PARA SU APLICACIÓN EN EL CANTÓN OLMEDO-MANABÍ, EN EL BIENIO 2024-2025.</a:t>
          </a:r>
        </a:p>
      </dgm:t>
    </dgm:pt>
    <dgm:pt modelId="{4910A746-95CC-47FD-84ED-26DEC2F6BED9}" type="parTrans" cxnId="{A2095A84-5587-4F05-9457-3E7ABB0DF749}">
      <dgm:prSet/>
      <dgm:spPr/>
      <dgm:t>
        <a:bodyPr/>
        <a:lstStyle/>
        <a:p>
          <a:endParaRPr lang="es-ES"/>
        </a:p>
      </dgm:t>
    </dgm:pt>
    <dgm:pt modelId="{51B47BB9-55A4-4BBB-A2FB-C02571BFCDAA}" type="sibTrans" cxnId="{A2095A84-5587-4F05-9457-3E7ABB0DF749}">
      <dgm:prSet/>
      <dgm:spPr/>
      <dgm:t>
        <a:bodyPr/>
        <a:lstStyle/>
        <a:p>
          <a:endParaRPr lang="es-ES"/>
        </a:p>
      </dgm:t>
    </dgm:pt>
    <dgm:pt modelId="{9AD3C198-5A11-414A-9427-D4E015798E36}">
      <dgm:prSet custT="1"/>
      <dgm:spPr/>
      <dgm:t>
        <a:bodyPr/>
        <a:lstStyle/>
        <a:p>
          <a:r>
            <a:rPr lang="es-ES" sz="1600" b="1" dirty="0">
              <a:latin typeface="Agency FB" panose="020B0503020202020204" pitchFamily="34" charset="0"/>
            </a:rPr>
            <a:t>RESOLUCIÓN N° 069-CMGADMO-2023: </a:t>
          </a:r>
          <a:r>
            <a:rPr lang="es-ES" sz="1600" b="0" dirty="0">
              <a:latin typeface="Agency FB" panose="020B0503020202020204" pitchFamily="34" charset="0"/>
            </a:rPr>
            <a:t>APROBAR EN SEGUNDO DEBATE LA ORDENANZA DE CULTURA VIVA COMUNITARIA PARA EL GOBIERNO AUTÓNOMO DESCENTRALIZADO DEL CANTÓN OLMEDO.</a:t>
          </a:r>
          <a:endParaRPr lang="es-ES" sz="1600" b="0" dirty="0"/>
        </a:p>
      </dgm:t>
    </dgm:pt>
    <dgm:pt modelId="{43A5EC85-A7DD-4C0F-B867-7074CA59BFC1}" type="parTrans" cxnId="{3E0359CF-4496-42D2-A91D-166518C2C32F}">
      <dgm:prSet/>
      <dgm:spPr/>
      <dgm:t>
        <a:bodyPr/>
        <a:lstStyle/>
        <a:p>
          <a:endParaRPr lang="es-ES"/>
        </a:p>
      </dgm:t>
    </dgm:pt>
    <dgm:pt modelId="{89D15096-F172-4C18-93D6-521C1B724295}" type="sibTrans" cxnId="{3E0359CF-4496-42D2-A91D-166518C2C32F}">
      <dgm:prSet/>
      <dgm:spPr/>
      <dgm:t>
        <a:bodyPr/>
        <a:lstStyle/>
        <a:p>
          <a:endParaRPr lang="es-ES"/>
        </a:p>
      </dgm:t>
    </dgm:pt>
    <dgm:pt modelId="{F441AE9A-675F-4EE9-AD7C-DB38BD934D91}">
      <dgm:prSet phldrT="[Texto]" custT="1"/>
      <dgm:spPr/>
      <dgm:t>
        <a:bodyPr/>
        <a:lstStyle/>
        <a:p>
          <a:r>
            <a:rPr lang="es-ES" sz="1600" b="1" dirty="0">
              <a:latin typeface="Agency FB" panose="020B0503020202020204" pitchFamily="34" charset="0"/>
            </a:rPr>
            <a:t>RESOLUCIÓN N° 040-CMGADMO-2023: </a:t>
          </a:r>
          <a:r>
            <a:rPr lang="es-ES" sz="1600" b="0" dirty="0">
              <a:latin typeface="Agency FB" panose="020B0503020202020204" pitchFamily="34" charset="0"/>
            </a:rPr>
            <a:t>APROBAR EL INFORME TÉCNICO DEL SUBDIRECTOR DE TRÁNSITO ING. JUAN CARLOS CEDEÑO ZAMBRANO, EMITIDO EN MEMORANDO Nº 0033-JCCZ-2023, SOBRE LA REGULACIÓN DE VIAS URBANAS, NORMANDO EL USO DEL ESPACIO PÚBLICO Y VÍAS (ESTACIONAMIENTOS Y DIRECCIONALIDAD).</a:t>
          </a:r>
          <a:endParaRPr lang="es-ES" sz="1600" b="0" dirty="0"/>
        </a:p>
      </dgm:t>
    </dgm:pt>
    <dgm:pt modelId="{DA4E50A1-B3F5-47EF-AEB1-A0B3E419FD1B}" type="sibTrans" cxnId="{57D36A18-C1EF-406A-93AE-1A99ACF8C5F0}">
      <dgm:prSet/>
      <dgm:spPr/>
      <dgm:t>
        <a:bodyPr/>
        <a:lstStyle/>
        <a:p>
          <a:endParaRPr lang="es-ES"/>
        </a:p>
      </dgm:t>
    </dgm:pt>
    <dgm:pt modelId="{EF497FF9-F3F8-4858-BAE6-863DACF42A2F}" type="parTrans" cxnId="{57D36A18-C1EF-406A-93AE-1A99ACF8C5F0}">
      <dgm:prSet/>
      <dgm:spPr/>
      <dgm:t>
        <a:bodyPr/>
        <a:lstStyle/>
        <a:p>
          <a:endParaRPr lang="es-ES"/>
        </a:p>
      </dgm:t>
    </dgm:pt>
    <dgm:pt modelId="{92A3BD59-BBC8-462F-B1CF-835849D5FE97}" type="pres">
      <dgm:prSet presAssocID="{538DC816-BC34-41A2-991E-B97F07BF9F96}" presName="linear" presStyleCnt="0">
        <dgm:presLayoutVars>
          <dgm:dir/>
          <dgm:animLvl val="lvl"/>
          <dgm:resizeHandles val="exact"/>
        </dgm:presLayoutVars>
      </dgm:prSet>
      <dgm:spPr/>
    </dgm:pt>
    <dgm:pt modelId="{80FD756D-9ED7-4185-B65C-DE26B9D87D5A}" type="pres">
      <dgm:prSet presAssocID="{F441AE9A-675F-4EE9-AD7C-DB38BD934D91}" presName="parentLin" presStyleCnt="0"/>
      <dgm:spPr/>
    </dgm:pt>
    <dgm:pt modelId="{8CA3BFCD-F3D8-4449-B581-E4C1BB277D8F}" type="pres">
      <dgm:prSet presAssocID="{F441AE9A-675F-4EE9-AD7C-DB38BD934D91}" presName="parentLeftMargin" presStyleLbl="node1" presStyleIdx="0" presStyleCnt="4"/>
      <dgm:spPr/>
    </dgm:pt>
    <dgm:pt modelId="{C80F6872-C435-4735-A738-227CF6B951FF}" type="pres">
      <dgm:prSet presAssocID="{F441AE9A-675F-4EE9-AD7C-DB38BD934D91}" presName="parentText" presStyleLbl="node1" presStyleIdx="0" presStyleCnt="4" custScaleX="116689" custScaleY="161733">
        <dgm:presLayoutVars>
          <dgm:chMax val="0"/>
          <dgm:bulletEnabled val="1"/>
        </dgm:presLayoutVars>
      </dgm:prSet>
      <dgm:spPr/>
    </dgm:pt>
    <dgm:pt modelId="{6BEB6DCE-5E45-433C-B3D0-7708C8964A4D}" type="pres">
      <dgm:prSet presAssocID="{F441AE9A-675F-4EE9-AD7C-DB38BD934D91}" presName="negativeSpace" presStyleCnt="0"/>
      <dgm:spPr/>
    </dgm:pt>
    <dgm:pt modelId="{FEA552FC-652C-4786-8F5C-45CE6A78D2B2}" type="pres">
      <dgm:prSet presAssocID="{F441AE9A-675F-4EE9-AD7C-DB38BD934D91}" presName="childText" presStyleLbl="conFgAcc1" presStyleIdx="0" presStyleCnt="4">
        <dgm:presLayoutVars>
          <dgm:bulletEnabled val="1"/>
        </dgm:presLayoutVars>
      </dgm:prSet>
      <dgm:spPr/>
    </dgm:pt>
    <dgm:pt modelId="{8B335CEF-C47B-43DB-9DBF-466EA8D84E6F}" type="pres">
      <dgm:prSet presAssocID="{DA4E50A1-B3F5-47EF-AEB1-A0B3E419FD1B}" presName="spaceBetweenRectangles" presStyleCnt="0"/>
      <dgm:spPr/>
    </dgm:pt>
    <dgm:pt modelId="{97E2624B-496C-4B61-AB7A-7A4498E6FB58}" type="pres">
      <dgm:prSet presAssocID="{95C63A3D-FB9E-4878-942A-7C6F5F64D8CC}" presName="parentLin" presStyleCnt="0"/>
      <dgm:spPr/>
    </dgm:pt>
    <dgm:pt modelId="{16E81212-E8FA-46A7-AD40-66A8F1987F02}" type="pres">
      <dgm:prSet presAssocID="{95C63A3D-FB9E-4878-942A-7C6F5F64D8CC}" presName="parentLeftMargin" presStyleLbl="node1" presStyleIdx="0" presStyleCnt="4"/>
      <dgm:spPr/>
    </dgm:pt>
    <dgm:pt modelId="{0828739F-4A97-43F3-86B3-1C1A60E11DEC}" type="pres">
      <dgm:prSet presAssocID="{95C63A3D-FB9E-4878-942A-7C6F5F64D8CC}" presName="parentText" presStyleLbl="node1" presStyleIdx="1" presStyleCnt="4" custScaleX="117925" custScaleY="151108">
        <dgm:presLayoutVars>
          <dgm:chMax val="0"/>
          <dgm:bulletEnabled val="1"/>
        </dgm:presLayoutVars>
      </dgm:prSet>
      <dgm:spPr/>
    </dgm:pt>
    <dgm:pt modelId="{91503DA6-65E2-451E-8358-DCDFA4C30694}" type="pres">
      <dgm:prSet presAssocID="{95C63A3D-FB9E-4878-942A-7C6F5F64D8CC}" presName="negativeSpace" presStyleCnt="0"/>
      <dgm:spPr/>
    </dgm:pt>
    <dgm:pt modelId="{263D663C-CCA7-412A-9B42-E8B73098B58F}" type="pres">
      <dgm:prSet presAssocID="{95C63A3D-FB9E-4878-942A-7C6F5F64D8CC}" presName="childText" presStyleLbl="conFgAcc1" presStyleIdx="1" presStyleCnt="4">
        <dgm:presLayoutVars>
          <dgm:bulletEnabled val="1"/>
        </dgm:presLayoutVars>
      </dgm:prSet>
      <dgm:spPr/>
    </dgm:pt>
    <dgm:pt modelId="{D5C2F2EB-7EF4-49F3-B41F-01363828ECB3}" type="pres">
      <dgm:prSet presAssocID="{419A1953-5458-44A4-B730-3AEF09CFA01D}" presName="spaceBetweenRectangles" presStyleCnt="0"/>
      <dgm:spPr/>
    </dgm:pt>
    <dgm:pt modelId="{61A2D96D-C56F-4B01-BE4B-166387061581}" type="pres">
      <dgm:prSet presAssocID="{9AD3C198-5A11-414A-9427-D4E015798E36}" presName="parentLin" presStyleCnt="0"/>
      <dgm:spPr/>
    </dgm:pt>
    <dgm:pt modelId="{83A90464-2596-47FD-9228-1BF68EDA7CF0}" type="pres">
      <dgm:prSet presAssocID="{9AD3C198-5A11-414A-9427-D4E015798E36}" presName="parentLeftMargin" presStyleLbl="node1" presStyleIdx="1" presStyleCnt="4"/>
      <dgm:spPr/>
    </dgm:pt>
    <dgm:pt modelId="{DE5ABD8E-CAA5-4005-B3A4-CFC97D592127}" type="pres">
      <dgm:prSet presAssocID="{9AD3C198-5A11-414A-9427-D4E015798E36}" presName="parentText" presStyleLbl="node1" presStyleIdx="2" presStyleCnt="4" custScaleX="117831" custScaleY="107000">
        <dgm:presLayoutVars>
          <dgm:chMax val="0"/>
          <dgm:bulletEnabled val="1"/>
        </dgm:presLayoutVars>
      </dgm:prSet>
      <dgm:spPr/>
    </dgm:pt>
    <dgm:pt modelId="{5DD426E0-1584-4316-8910-325BA902137B}" type="pres">
      <dgm:prSet presAssocID="{9AD3C198-5A11-414A-9427-D4E015798E36}" presName="negativeSpace" presStyleCnt="0"/>
      <dgm:spPr/>
    </dgm:pt>
    <dgm:pt modelId="{FF681DD4-B2C1-4EF1-9C79-9350470932DD}" type="pres">
      <dgm:prSet presAssocID="{9AD3C198-5A11-414A-9427-D4E015798E36}" presName="childText" presStyleLbl="conFgAcc1" presStyleIdx="2" presStyleCnt="4">
        <dgm:presLayoutVars>
          <dgm:bulletEnabled val="1"/>
        </dgm:presLayoutVars>
      </dgm:prSet>
      <dgm:spPr/>
    </dgm:pt>
    <dgm:pt modelId="{6667EA06-AD6C-4BE4-AA5B-F707C02FA93F}" type="pres">
      <dgm:prSet presAssocID="{89D15096-F172-4C18-93D6-521C1B724295}" presName="spaceBetweenRectangles" presStyleCnt="0"/>
      <dgm:spPr/>
    </dgm:pt>
    <dgm:pt modelId="{98731F0E-7BF3-45E0-9FB0-D710749E93A0}" type="pres">
      <dgm:prSet presAssocID="{0EA01895-3D08-4FE5-B9F4-00D648D6A3FF}" presName="parentLin" presStyleCnt="0"/>
      <dgm:spPr/>
    </dgm:pt>
    <dgm:pt modelId="{AA2D5A68-1FC6-48CB-967A-DF3EBAD58AF0}" type="pres">
      <dgm:prSet presAssocID="{0EA01895-3D08-4FE5-B9F4-00D648D6A3FF}" presName="parentLeftMargin" presStyleLbl="node1" presStyleIdx="2" presStyleCnt="4"/>
      <dgm:spPr/>
    </dgm:pt>
    <dgm:pt modelId="{6B0AC9DA-8B15-4BC8-97F4-340F89F067B4}" type="pres">
      <dgm:prSet presAssocID="{0EA01895-3D08-4FE5-B9F4-00D648D6A3FF}" presName="parentText" presStyleLbl="node1" presStyleIdx="3" presStyleCnt="4" custScaleX="117021" custScaleY="138085">
        <dgm:presLayoutVars>
          <dgm:chMax val="0"/>
          <dgm:bulletEnabled val="1"/>
        </dgm:presLayoutVars>
      </dgm:prSet>
      <dgm:spPr/>
    </dgm:pt>
    <dgm:pt modelId="{5C268A59-57E0-4AFD-B5E3-7278997DA40B}" type="pres">
      <dgm:prSet presAssocID="{0EA01895-3D08-4FE5-B9F4-00D648D6A3FF}" presName="negativeSpace" presStyleCnt="0"/>
      <dgm:spPr/>
    </dgm:pt>
    <dgm:pt modelId="{2271AAA6-03CC-4B89-B315-2B1B7FCE3E85}" type="pres">
      <dgm:prSet presAssocID="{0EA01895-3D08-4FE5-B9F4-00D648D6A3FF}" presName="childText" presStyleLbl="conFgAcc1" presStyleIdx="3" presStyleCnt="4">
        <dgm:presLayoutVars>
          <dgm:bulletEnabled val="1"/>
        </dgm:presLayoutVars>
      </dgm:prSet>
      <dgm:spPr/>
    </dgm:pt>
  </dgm:ptLst>
  <dgm:cxnLst>
    <dgm:cxn modelId="{A6E43212-3C3D-482F-B855-55C113C67D4C}" type="presOf" srcId="{95C63A3D-FB9E-4878-942A-7C6F5F64D8CC}" destId="{16E81212-E8FA-46A7-AD40-66A8F1987F02}" srcOrd="0" destOrd="0" presId="urn:microsoft.com/office/officeart/2005/8/layout/list1"/>
    <dgm:cxn modelId="{57D36A18-C1EF-406A-93AE-1A99ACF8C5F0}" srcId="{538DC816-BC34-41A2-991E-B97F07BF9F96}" destId="{F441AE9A-675F-4EE9-AD7C-DB38BD934D91}" srcOrd="0" destOrd="0" parTransId="{EF497FF9-F3F8-4858-BAE6-863DACF42A2F}" sibTransId="{DA4E50A1-B3F5-47EF-AEB1-A0B3E419FD1B}"/>
    <dgm:cxn modelId="{2170CA25-6415-42BF-B33A-C9C434A50AB3}" type="presOf" srcId="{538DC816-BC34-41A2-991E-B97F07BF9F96}" destId="{92A3BD59-BBC8-462F-B1CF-835849D5FE97}" srcOrd="0" destOrd="0" presId="urn:microsoft.com/office/officeart/2005/8/layout/list1"/>
    <dgm:cxn modelId="{9795AF37-8D20-477E-B7C6-9FAC9D2D7B09}" type="presOf" srcId="{9AD3C198-5A11-414A-9427-D4E015798E36}" destId="{83A90464-2596-47FD-9228-1BF68EDA7CF0}" srcOrd="0" destOrd="0" presId="urn:microsoft.com/office/officeart/2005/8/layout/list1"/>
    <dgm:cxn modelId="{9E5CCD5E-C32D-474C-B531-1D4859D5611C}" type="presOf" srcId="{0EA01895-3D08-4FE5-B9F4-00D648D6A3FF}" destId="{6B0AC9DA-8B15-4BC8-97F4-340F89F067B4}" srcOrd="1" destOrd="0" presId="urn:microsoft.com/office/officeart/2005/8/layout/list1"/>
    <dgm:cxn modelId="{92BBA04E-0BA9-4E21-A9DB-AD968932B70D}" type="presOf" srcId="{9AD3C198-5A11-414A-9427-D4E015798E36}" destId="{DE5ABD8E-CAA5-4005-B3A4-CFC97D592127}" srcOrd="1" destOrd="0" presId="urn:microsoft.com/office/officeart/2005/8/layout/list1"/>
    <dgm:cxn modelId="{A2095A84-5587-4F05-9457-3E7ABB0DF749}" srcId="{538DC816-BC34-41A2-991E-B97F07BF9F96}" destId="{0EA01895-3D08-4FE5-B9F4-00D648D6A3FF}" srcOrd="3" destOrd="0" parTransId="{4910A746-95CC-47FD-84ED-26DEC2F6BED9}" sibTransId="{51B47BB9-55A4-4BBB-A2FB-C02571BFCDAA}"/>
    <dgm:cxn modelId="{82427385-D06E-4AE3-AF8D-6D041B5C1EAA}" type="presOf" srcId="{F441AE9A-675F-4EE9-AD7C-DB38BD934D91}" destId="{8CA3BFCD-F3D8-4449-B581-E4C1BB277D8F}" srcOrd="0" destOrd="0" presId="urn:microsoft.com/office/officeart/2005/8/layout/list1"/>
    <dgm:cxn modelId="{D20D1E90-C309-4EC9-B77F-B997CEBB50B5}" type="presOf" srcId="{F441AE9A-675F-4EE9-AD7C-DB38BD934D91}" destId="{C80F6872-C435-4735-A738-227CF6B951FF}" srcOrd="1" destOrd="0" presId="urn:microsoft.com/office/officeart/2005/8/layout/list1"/>
    <dgm:cxn modelId="{526C1892-8D89-41CE-A574-AE8E286F2A31}" type="presOf" srcId="{95C63A3D-FB9E-4878-942A-7C6F5F64D8CC}" destId="{0828739F-4A97-43F3-86B3-1C1A60E11DEC}" srcOrd="1" destOrd="0" presId="urn:microsoft.com/office/officeart/2005/8/layout/list1"/>
    <dgm:cxn modelId="{2C51A3B6-02D5-4FD1-B75E-9C9AF9342B7D}" type="presOf" srcId="{0EA01895-3D08-4FE5-B9F4-00D648D6A3FF}" destId="{AA2D5A68-1FC6-48CB-967A-DF3EBAD58AF0}" srcOrd="0" destOrd="0" presId="urn:microsoft.com/office/officeart/2005/8/layout/list1"/>
    <dgm:cxn modelId="{1B0EAEB8-870A-4DF3-9422-E908FD0246FC}" srcId="{538DC816-BC34-41A2-991E-B97F07BF9F96}" destId="{95C63A3D-FB9E-4878-942A-7C6F5F64D8CC}" srcOrd="1" destOrd="0" parTransId="{9FFAEE98-BDE1-4B20-9B72-499F23CF67C6}" sibTransId="{419A1953-5458-44A4-B730-3AEF09CFA01D}"/>
    <dgm:cxn modelId="{3E0359CF-4496-42D2-A91D-166518C2C32F}" srcId="{538DC816-BC34-41A2-991E-B97F07BF9F96}" destId="{9AD3C198-5A11-414A-9427-D4E015798E36}" srcOrd="2" destOrd="0" parTransId="{43A5EC85-A7DD-4C0F-B867-7074CA59BFC1}" sibTransId="{89D15096-F172-4C18-93D6-521C1B724295}"/>
    <dgm:cxn modelId="{5672672A-A178-402A-97BC-F1E349B140EE}" type="presParOf" srcId="{92A3BD59-BBC8-462F-B1CF-835849D5FE97}" destId="{80FD756D-9ED7-4185-B65C-DE26B9D87D5A}" srcOrd="0" destOrd="0" presId="urn:microsoft.com/office/officeart/2005/8/layout/list1"/>
    <dgm:cxn modelId="{8735F4CF-EA0F-49F3-B056-A77FAC655674}" type="presParOf" srcId="{80FD756D-9ED7-4185-B65C-DE26B9D87D5A}" destId="{8CA3BFCD-F3D8-4449-B581-E4C1BB277D8F}" srcOrd="0" destOrd="0" presId="urn:microsoft.com/office/officeart/2005/8/layout/list1"/>
    <dgm:cxn modelId="{93956361-BE89-4D57-B453-E86603CAE5C9}" type="presParOf" srcId="{80FD756D-9ED7-4185-B65C-DE26B9D87D5A}" destId="{C80F6872-C435-4735-A738-227CF6B951FF}" srcOrd="1" destOrd="0" presId="urn:microsoft.com/office/officeart/2005/8/layout/list1"/>
    <dgm:cxn modelId="{DECCC4E6-B7FD-4D4E-B486-62F4421805F6}" type="presParOf" srcId="{92A3BD59-BBC8-462F-B1CF-835849D5FE97}" destId="{6BEB6DCE-5E45-433C-B3D0-7708C8964A4D}" srcOrd="1" destOrd="0" presId="urn:microsoft.com/office/officeart/2005/8/layout/list1"/>
    <dgm:cxn modelId="{0D36D0EA-7716-4ED4-B39A-31C1DBD2C5C0}" type="presParOf" srcId="{92A3BD59-BBC8-462F-B1CF-835849D5FE97}" destId="{FEA552FC-652C-4786-8F5C-45CE6A78D2B2}" srcOrd="2" destOrd="0" presId="urn:microsoft.com/office/officeart/2005/8/layout/list1"/>
    <dgm:cxn modelId="{FD1D54CD-9BC7-48DB-99CF-7A68612A985A}" type="presParOf" srcId="{92A3BD59-BBC8-462F-B1CF-835849D5FE97}" destId="{8B335CEF-C47B-43DB-9DBF-466EA8D84E6F}" srcOrd="3" destOrd="0" presId="urn:microsoft.com/office/officeart/2005/8/layout/list1"/>
    <dgm:cxn modelId="{8F8CD866-3D96-4AEB-9E20-4B8C6B0B8D9F}" type="presParOf" srcId="{92A3BD59-BBC8-462F-B1CF-835849D5FE97}" destId="{97E2624B-496C-4B61-AB7A-7A4498E6FB58}" srcOrd="4" destOrd="0" presId="urn:microsoft.com/office/officeart/2005/8/layout/list1"/>
    <dgm:cxn modelId="{D36A8AD3-A792-4E08-B543-89CD46D24A0C}" type="presParOf" srcId="{97E2624B-496C-4B61-AB7A-7A4498E6FB58}" destId="{16E81212-E8FA-46A7-AD40-66A8F1987F02}" srcOrd="0" destOrd="0" presId="urn:microsoft.com/office/officeart/2005/8/layout/list1"/>
    <dgm:cxn modelId="{74DD28FF-F33A-45A0-B9C5-595C4C941B0B}" type="presParOf" srcId="{97E2624B-496C-4B61-AB7A-7A4498E6FB58}" destId="{0828739F-4A97-43F3-86B3-1C1A60E11DEC}" srcOrd="1" destOrd="0" presId="urn:microsoft.com/office/officeart/2005/8/layout/list1"/>
    <dgm:cxn modelId="{2FC25B8C-A466-46B9-A124-A877FD009218}" type="presParOf" srcId="{92A3BD59-BBC8-462F-B1CF-835849D5FE97}" destId="{91503DA6-65E2-451E-8358-DCDFA4C30694}" srcOrd="5" destOrd="0" presId="urn:microsoft.com/office/officeart/2005/8/layout/list1"/>
    <dgm:cxn modelId="{7E323D9A-50ED-45C5-BE7D-D829132A94A4}" type="presParOf" srcId="{92A3BD59-BBC8-462F-B1CF-835849D5FE97}" destId="{263D663C-CCA7-412A-9B42-E8B73098B58F}" srcOrd="6" destOrd="0" presId="urn:microsoft.com/office/officeart/2005/8/layout/list1"/>
    <dgm:cxn modelId="{8F892585-6F0A-43CB-92AC-D40799AF95EF}" type="presParOf" srcId="{92A3BD59-BBC8-462F-B1CF-835849D5FE97}" destId="{D5C2F2EB-7EF4-49F3-B41F-01363828ECB3}" srcOrd="7" destOrd="0" presId="urn:microsoft.com/office/officeart/2005/8/layout/list1"/>
    <dgm:cxn modelId="{0CCCB5AE-4B6C-466D-90B1-F03D531E9D60}" type="presParOf" srcId="{92A3BD59-BBC8-462F-B1CF-835849D5FE97}" destId="{61A2D96D-C56F-4B01-BE4B-166387061581}" srcOrd="8" destOrd="0" presId="urn:microsoft.com/office/officeart/2005/8/layout/list1"/>
    <dgm:cxn modelId="{010A3B8E-5A49-47A3-8F2D-151139747827}" type="presParOf" srcId="{61A2D96D-C56F-4B01-BE4B-166387061581}" destId="{83A90464-2596-47FD-9228-1BF68EDA7CF0}" srcOrd="0" destOrd="0" presId="urn:microsoft.com/office/officeart/2005/8/layout/list1"/>
    <dgm:cxn modelId="{C76DA7C2-6039-463A-82B2-06B63E8A0194}" type="presParOf" srcId="{61A2D96D-C56F-4B01-BE4B-166387061581}" destId="{DE5ABD8E-CAA5-4005-B3A4-CFC97D592127}" srcOrd="1" destOrd="0" presId="urn:microsoft.com/office/officeart/2005/8/layout/list1"/>
    <dgm:cxn modelId="{FA484C92-1B1D-4054-8176-10964B459606}" type="presParOf" srcId="{92A3BD59-BBC8-462F-B1CF-835849D5FE97}" destId="{5DD426E0-1584-4316-8910-325BA902137B}" srcOrd="9" destOrd="0" presId="urn:microsoft.com/office/officeart/2005/8/layout/list1"/>
    <dgm:cxn modelId="{0E9C6E01-346B-48FF-9348-A194B4662C91}" type="presParOf" srcId="{92A3BD59-BBC8-462F-B1CF-835849D5FE97}" destId="{FF681DD4-B2C1-4EF1-9C79-9350470932DD}" srcOrd="10" destOrd="0" presId="urn:microsoft.com/office/officeart/2005/8/layout/list1"/>
    <dgm:cxn modelId="{0EC19DA0-06CF-4275-973E-8286FC247AE9}" type="presParOf" srcId="{92A3BD59-BBC8-462F-B1CF-835849D5FE97}" destId="{6667EA06-AD6C-4BE4-AA5B-F707C02FA93F}" srcOrd="11" destOrd="0" presId="urn:microsoft.com/office/officeart/2005/8/layout/list1"/>
    <dgm:cxn modelId="{9562B9CE-E736-4352-A6B5-C24BC401778B}" type="presParOf" srcId="{92A3BD59-BBC8-462F-B1CF-835849D5FE97}" destId="{98731F0E-7BF3-45E0-9FB0-D710749E93A0}" srcOrd="12" destOrd="0" presId="urn:microsoft.com/office/officeart/2005/8/layout/list1"/>
    <dgm:cxn modelId="{8D57B8CB-84D9-4D27-AC55-D983CFC035F1}" type="presParOf" srcId="{98731F0E-7BF3-45E0-9FB0-D710749E93A0}" destId="{AA2D5A68-1FC6-48CB-967A-DF3EBAD58AF0}" srcOrd="0" destOrd="0" presId="urn:microsoft.com/office/officeart/2005/8/layout/list1"/>
    <dgm:cxn modelId="{0F5E9E07-6085-4A53-A2CC-E150F43EBEA0}" type="presParOf" srcId="{98731F0E-7BF3-45E0-9FB0-D710749E93A0}" destId="{6B0AC9DA-8B15-4BC8-97F4-340F89F067B4}" srcOrd="1" destOrd="0" presId="urn:microsoft.com/office/officeart/2005/8/layout/list1"/>
    <dgm:cxn modelId="{B850AF8D-FAAA-4D38-A63B-2C4BE5170FA7}" type="presParOf" srcId="{92A3BD59-BBC8-462F-B1CF-835849D5FE97}" destId="{5C268A59-57E0-4AFD-B5E3-7278997DA40B}" srcOrd="13" destOrd="0" presId="urn:microsoft.com/office/officeart/2005/8/layout/list1"/>
    <dgm:cxn modelId="{D50C5D71-FBC1-409D-97D7-6FFE380816BD}" type="presParOf" srcId="{92A3BD59-BBC8-462F-B1CF-835849D5FE97}" destId="{2271AAA6-03CC-4B89-B315-2B1B7FCE3E85}"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552FC-652C-4786-8F5C-45CE6A78D2B2}">
      <dsp:nvSpPr>
        <dsp:cNvPr id="0" name=""/>
        <dsp:cNvSpPr/>
      </dsp:nvSpPr>
      <dsp:spPr>
        <a:xfrm>
          <a:off x="0" y="589730"/>
          <a:ext cx="9157678" cy="630000"/>
        </a:xfrm>
        <a:prstGeom prst="rect">
          <a:avLst/>
        </a:prstGeom>
        <a:solidFill>
          <a:schemeClr val="lt1">
            <a:alpha val="9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80F6872-C435-4735-A738-227CF6B951FF}">
      <dsp:nvSpPr>
        <dsp:cNvPr id="0" name=""/>
        <dsp:cNvSpPr/>
      </dsp:nvSpPr>
      <dsp:spPr>
        <a:xfrm>
          <a:off x="457883" y="99978"/>
          <a:ext cx="7480202" cy="858751"/>
        </a:xfrm>
        <a:prstGeom prst="roundRect">
          <a:avLst/>
        </a:prstGeom>
        <a:gradFill rotWithShape="0">
          <a:gsLst>
            <a:gs pos="0">
              <a:schemeClr val="accent1">
                <a:alpha val="90000"/>
                <a:hueOff val="0"/>
                <a:satOff val="0"/>
                <a:lumOff val="0"/>
                <a:alphaOff val="0"/>
                <a:lumMod val="110000"/>
                <a:satMod val="105000"/>
                <a:tint val="67000"/>
              </a:schemeClr>
            </a:gs>
            <a:gs pos="50000">
              <a:schemeClr val="accent1">
                <a:alpha val="90000"/>
                <a:hueOff val="0"/>
                <a:satOff val="0"/>
                <a:lumOff val="0"/>
                <a:alphaOff val="0"/>
                <a:lumMod val="105000"/>
                <a:satMod val="103000"/>
                <a:tint val="73000"/>
              </a:schemeClr>
            </a:gs>
            <a:gs pos="100000">
              <a:schemeClr val="accent1">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2297" tIns="0" rIns="242297" bIns="0" numCol="1" spcCol="1270" anchor="ctr" anchorCtr="0">
          <a:noAutofit/>
        </a:bodyPr>
        <a:lstStyle/>
        <a:p>
          <a:pPr marL="0" lvl="0" indent="0" algn="l" defTabSz="711200">
            <a:lnSpc>
              <a:spcPct val="90000"/>
            </a:lnSpc>
            <a:spcBef>
              <a:spcPct val="0"/>
            </a:spcBef>
            <a:spcAft>
              <a:spcPct val="35000"/>
            </a:spcAft>
            <a:buNone/>
          </a:pPr>
          <a:r>
            <a:rPr lang="es-ES" sz="1600" b="1" kern="1200">
              <a:latin typeface="Agency FB" panose="020B0503020202020204" pitchFamily="34" charset="0"/>
            </a:rPr>
            <a:t>RESOLUCIÓN N° 032-CMGADMO-2023: </a:t>
          </a:r>
          <a:r>
            <a:rPr lang="es-ES" sz="1600" b="0" kern="1200">
              <a:latin typeface="Agency FB" panose="020B0503020202020204" pitchFamily="34" charset="0"/>
            </a:rPr>
            <a:t>APROBAR EN SEGUNDO DEBATE EL PROYECTO DEFINITIVO DEL PRESUPUESTO PARA EL EJERCICIO FISCAL 2023 DEL GOBIERNO AUTÓNOMO DESCENTRALIZADO DEL CANTÓN OLMEDO.</a:t>
          </a:r>
          <a:endParaRPr lang="es-ES" sz="1600" b="0" kern="1200" dirty="0"/>
        </a:p>
      </dsp:txBody>
      <dsp:txXfrm>
        <a:off x="499804" y="141899"/>
        <a:ext cx="7396360" cy="774909"/>
      </dsp:txXfrm>
    </dsp:sp>
    <dsp:sp modelId="{263D663C-CCA7-412A-9B42-E8B73098B58F}">
      <dsp:nvSpPr>
        <dsp:cNvPr id="0" name=""/>
        <dsp:cNvSpPr/>
      </dsp:nvSpPr>
      <dsp:spPr>
        <a:xfrm>
          <a:off x="0" y="2540526"/>
          <a:ext cx="9157678" cy="630000"/>
        </a:xfrm>
        <a:prstGeom prst="rect">
          <a:avLst/>
        </a:prstGeom>
        <a:solidFill>
          <a:schemeClr val="lt1">
            <a:alpha val="90000"/>
            <a:hueOff val="0"/>
            <a:satOff val="0"/>
            <a:lumOff val="0"/>
            <a:alphaOff val="0"/>
          </a:schemeClr>
        </a:solidFill>
        <a:ln w="6350" cap="flat" cmpd="sng" algn="ctr">
          <a:solidFill>
            <a:schemeClr val="accent1">
              <a:alpha val="90000"/>
              <a:hueOff val="0"/>
              <a:satOff val="0"/>
              <a:lumOff val="0"/>
              <a:alphaOff val="-13333"/>
            </a:schemeClr>
          </a:solidFill>
          <a:prstDash val="solid"/>
          <a:miter lim="800000"/>
        </a:ln>
        <a:effectLst/>
      </dsp:spPr>
      <dsp:style>
        <a:lnRef idx="1">
          <a:scrgbClr r="0" g="0" b="0"/>
        </a:lnRef>
        <a:fillRef idx="1">
          <a:scrgbClr r="0" g="0" b="0"/>
        </a:fillRef>
        <a:effectRef idx="0">
          <a:scrgbClr r="0" g="0" b="0"/>
        </a:effectRef>
        <a:fontRef idx="minor"/>
      </dsp:style>
    </dsp:sp>
    <dsp:sp modelId="{0828739F-4A97-43F3-86B3-1C1A60E11DEC}">
      <dsp:nvSpPr>
        <dsp:cNvPr id="0" name=""/>
        <dsp:cNvSpPr/>
      </dsp:nvSpPr>
      <dsp:spPr>
        <a:xfrm>
          <a:off x="457883" y="1354730"/>
          <a:ext cx="7559434" cy="1554796"/>
        </a:xfrm>
        <a:prstGeom prst="roundRect">
          <a:avLst/>
        </a:prstGeom>
        <a:gradFill rotWithShape="0">
          <a:gsLst>
            <a:gs pos="0">
              <a:schemeClr val="accent1">
                <a:alpha val="90000"/>
                <a:hueOff val="0"/>
                <a:satOff val="0"/>
                <a:lumOff val="0"/>
                <a:alphaOff val="-13333"/>
                <a:lumMod val="110000"/>
                <a:satMod val="105000"/>
                <a:tint val="67000"/>
              </a:schemeClr>
            </a:gs>
            <a:gs pos="50000">
              <a:schemeClr val="accent1">
                <a:alpha val="90000"/>
                <a:hueOff val="0"/>
                <a:satOff val="0"/>
                <a:lumOff val="0"/>
                <a:alphaOff val="-13333"/>
                <a:lumMod val="105000"/>
                <a:satMod val="103000"/>
                <a:tint val="73000"/>
              </a:schemeClr>
            </a:gs>
            <a:gs pos="100000">
              <a:schemeClr val="accent1">
                <a:alpha val="90000"/>
                <a:hueOff val="0"/>
                <a:satOff val="0"/>
                <a:lumOff val="0"/>
                <a:alphaOff val="-1333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2297" tIns="0" rIns="242297" bIns="0" numCol="1" spcCol="1270" anchor="ctr" anchorCtr="0">
          <a:noAutofit/>
        </a:bodyPr>
        <a:lstStyle/>
        <a:p>
          <a:pPr marL="0" lvl="0" indent="0" algn="l" defTabSz="711200">
            <a:lnSpc>
              <a:spcPct val="90000"/>
            </a:lnSpc>
            <a:spcBef>
              <a:spcPct val="0"/>
            </a:spcBef>
            <a:spcAft>
              <a:spcPct val="35000"/>
            </a:spcAft>
            <a:buNone/>
          </a:pPr>
          <a:r>
            <a:rPr lang="es-ES" sz="1600" b="1" kern="1200" dirty="0">
              <a:latin typeface="Agency FB" panose="020B0503020202020204" pitchFamily="34" charset="0"/>
            </a:rPr>
            <a:t>RESOLUCIÓN N° 065-CMGADMO-2023: </a:t>
          </a:r>
          <a:r>
            <a:rPr lang="es-ES" sz="1600" b="0" kern="1200" dirty="0">
              <a:latin typeface="Agency FB" panose="020B0503020202020204" pitchFamily="34" charset="0"/>
            </a:rPr>
            <a:t>AUTORIZAR A LA INGENIERA LOURDES MARÍA GUERRERO GILER, ALCALDESA DEL CANTÓN OLMEDO, LA SUSCRIPCIÓN DE CONVENIO DE COOPERACIÓN INTERINSTITUCIONAL TRIPARTITO ENTRE EL GOBIERNO PROVINCIAL DE MANABÍ, LA COORDINACIÓN ZONAL 4 DEL MINISTERIO DE SALUD PÚBLICA DEL ECUADOR Y EL GOBIERNO AUTÓNOMO DESCENTRALIZADO MUNICIPAL DEL CANTÓN OLMEDO PARA LA REPOTENCIACIÓN DE LA INFRAESTRUCTURA DEL CENTRO DE SALUD TIPO B DEL CANTÓN OLMEDO". </a:t>
          </a:r>
        </a:p>
      </dsp:txBody>
      <dsp:txXfrm>
        <a:off x="533782" y="1430629"/>
        <a:ext cx="7407636" cy="1402998"/>
      </dsp:txXfrm>
    </dsp:sp>
    <dsp:sp modelId="{FF681DD4-B2C1-4EF1-9C79-9350470932DD}">
      <dsp:nvSpPr>
        <dsp:cNvPr id="0" name=""/>
        <dsp:cNvSpPr/>
      </dsp:nvSpPr>
      <dsp:spPr>
        <a:xfrm>
          <a:off x="0" y="4466769"/>
          <a:ext cx="9157678" cy="630000"/>
        </a:xfrm>
        <a:prstGeom prst="rect">
          <a:avLst/>
        </a:prstGeom>
        <a:solidFill>
          <a:schemeClr val="lt1">
            <a:alpha val="90000"/>
            <a:hueOff val="0"/>
            <a:satOff val="0"/>
            <a:lumOff val="0"/>
            <a:alphaOff val="0"/>
          </a:schemeClr>
        </a:solidFill>
        <a:ln w="6350" cap="flat" cmpd="sng" algn="ctr">
          <a:solidFill>
            <a:schemeClr val="accent1">
              <a:alpha val="90000"/>
              <a:hueOff val="0"/>
              <a:satOff val="0"/>
              <a:lumOff val="0"/>
              <a:alphaOff val="-26667"/>
            </a:schemeClr>
          </a:solidFill>
          <a:prstDash val="solid"/>
          <a:miter lim="800000"/>
        </a:ln>
        <a:effectLst/>
      </dsp:spPr>
      <dsp:style>
        <a:lnRef idx="1">
          <a:scrgbClr r="0" g="0" b="0"/>
        </a:lnRef>
        <a:fillRef idx="1">
          <a:scrgbClr r="0" g="0" b="0"/>
        </a:fillRef>
        <a:effectRef idx="0">
          <a:scrgbClr r="0" g="0" b="0"/>
        </a:effectRef>
        <a:fontRef idx="minor"/>
      </dsp:style>
    </dsp:sp>
    <dsp:sp modelId="{DE5ABD8E-CAA5-4005-B3A4-CFC97D592127}">
      <dsp:nvSpPr>
        <dsp:cNvPr id="0" name=""/>
        <dsp:cNvSpPr/>
      </dsp:nvSpPr>
      <dsp:spPr>
        <a:xfrm>
          <a:off x="457883" y="3305526"/>
          <a:ext cx="7553408" cy="1530243"/>
        </a:xfrm>
        <a:prstGeom prst="roundRect">
          <a:avLst/>
        </a:prstGeom>
        <a:gradFill rotWithShape="0">
          <a:gsLst>
            <a:gs pos="0">
              <a:schemeClr val="accent1">
                <a:alpha val="90000"/>
                <a:hueOff val="0"/>
                <a:satOff val="0"/>
                <a:lumOff val="0"/>
                <a:alphaOff val="-26667"/>
                <a:lumMod val="110000"/>
                <a:satMod val="105000"/>
                <a:tint val="67000"/>
              </a:schemeClr>
            </a:gs>
            <a:gs pos="50000">
              <a:schemeClr val="accent1">
                <a:alpha val="90000"/>
                <a:hueOff val="0"/>
                <a:satOff val="0"/>
                <a:lumOff val="0"/>
                <a:alphaOff val="-26667"/>
                <a:lumMod val="105000"/>
                <a:satMod val="103000"/>
                <a:tint val="73000"/>
              </a:schemeClr>
            </a:gs>
            <a:gs pos="100000">
              <a:schemeClr val="accent1">
                <a:alpha val="90000"/>
                <a:hueOff val="0"/>
                <a:satOff val="0"/>
                <a:lumOff val="0"/>
                <a:alphaOff val="-2666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2297" tIns="0" rIns="242297" bIns="0" numCol="1" spcCol="1270" anchor="ctr" anchorCtr="0">
          <a:noAutofit/>
        </a:bodyPr>
        <a:lstStyle/>
        <a:p>
          <a:pPr marL="0" lvl="0" indent="0" algn="l" defTabSz="711200">
            <a:lnSpc>
              <a:spcPct val="90000"/>
            </a:lnSpc>
            <a:spcBef>
              <a:spcPct val="0"/>
            </a:spcBef>
            <a:spcAft>
              <a:spcPct val="35000"/>
            </a:spcAft>
            <a:buNone/>
          </a:pPr>
          <a:r>
            <a:rPr lang="es-ES" sz="1600" b="1" kern="1200" dirty="0">
              <a:latin typeface="Agency FB" panose="020B0503020202020204" pitchFamily="34" charset="0"/>
            </a:rPr>
            <a:t>RESOLUCIÓN </a:t>
          </a:r>
          <a:r>
            <a:rPr lang="es-ES" sz="1600" b="1" kern="1200" dirty="0" err="1">
              <a:latin typeface="Agency FB" panose="020B0503020202020204" pitchFamily="34" charset="0"/>
            </a:rPr>
            <a:t>N°</a:t>
          </a:r>
          <a:r>
            <a:rPr lang="es-ES" sz="1600" b="1" kern="1200" dirty="0">
              <a:latin typeface="Agency FB" panose="020B0503020202020204" pitchFamily="34" charset="0"/>
            </a:rPr>
            <a:t> 095-CMGADMO-2023: </a:t>
          </a:r>
          <a:r>
            <a:rPr lang="es-ES" sz="1600" b="0" kern="1200" dirty="0">
              <a:latin typeface="Agency FB" panose="020B0503020202020204" pitchFamily="34" charset="0"/>
            </a:rPr>
            <a:t>DETERMINAR QUE EL LUGAR EN EL QUE SE DESARROLLARÁ LA FERIA LIBRE POR LAS FIESTAS PATRONALES DEL CANTÓN OLMEDO EN HONOR A SAN ANDRÉS SEA CONFORME SE ESTABLECE EN LA PROPUESTA NÚMERO UNO PRESENTADA POR EL DEPARTAMENTO DE PLANIFICACIÓN Y OBRAS PÚBLICAS, DESDE EL DIA LUNES 27 DE NOVIEMBRE HASTA EL DOMINGO 03 DE DICIEMBRE DE 2023 EN HORARIO DE 10H00 HASTA LAS 23H00.</a:t>
          </a:r>
          <a:endParaRPr lang="es-ES" sz="1600" kern="1200" dirty="0"/>
        </a:p>
      </dsp:txBody>
      <dsp:txXfrm>
        <a:off x="532583" y="3380226"/>
        <a:ext cx="7404008" cy="1380843"/>
      </dsp:txXfrm>
    </dsp:sp>
    <dsp:sp modelId="{2271AAA6-03CC-4B89-B315-2B1B7FCE3E85}">
      <dsp:nvSpPr>
        <dsp:cNvPr id="0" name=""/>
        <dsp:cNvSpPr/>
      </dsp:nvSpPr>
      <dsp:spPr>
        <a:xfrm>
          <a:off x="0" y="5881836"/>
          <a:ext cx="9157678" cy="630000"/>
        </a:xfrm>
        <a:prstGeom prst="rect">
          <a:avLst/>
        </a:prstGeom>
        <a:solidFill>
          <a:schemeClr val="lt1">
            <a:alpha val="90000"/>
            <a:hueOff val="0"/>
            <a:satOff val="0"/>
            <a:lumOff val="0"/>
            <a:alphaOff val="0"/>
          </a:schemeClr>
        </a:solidFill>
        <a:ln w="6350" cap="flat" cmpd="sng" algn="ctr">
          <a:solidFill>
            <a:schemeClr val="accent1">
              <a:alpha val="90000"/>
              <a:hueOff val="0"/>
              <a:satOff val="0"/>
              <a:lumOff val="0"/>
              <a:alphaOff val="-40000"/>
            </a:schemeClr>
          </a:solidFill>
          <a:prstDash val="solid"/>
          <a:miter lim="800000"/>
        </a:ln>
        <a:effectLst/>
      </dsp:spPr>
      <dsp:style>
        <a:lnRef idx="1">
          <a:scrgbClr r="0" g="0" b="0"/>
        </a:lnRef>
        <a:fillRef idx="1">
          <a:scrgbClr r="0" g="0" b="0"/>
        </a:fillRef>
        <a:effectRef idx="0">
          <a:scrgbClr r="0" g="0" b="0"/>
        </a:effectRef>
        <a:fontRef idx="minor"/>
      </dsp:style>
    </dsp:sp>
    <dsp:sp modelId="{6B0AC9DA-8B15-4BC8-97F4-340F89F067B4}">
      <dsp:nvSpPr>
        <dsp:cNvPr id="0" name=""/>
        <dsp:cNvSpPr/>
      </dsp:nvSpPr>
      <dsp:spPr>
        <a:xfrm>
          <a:off x="457883" y="5231769"/>
          <a:ext cx="7501484" cy="1019067"/>
        </a:xfrm>
        <a:prstGeom prst="roundRect">
          <a:avLst/>
        </a:prstGeom>
        <a:gradFill rotWithShape="0">
          <a:gsLst>
            <a:gs pos="0">
              <a:schemeClr val="accent1">
                <a:alpha val="90000"/>
                <a:hueOff val="0"/>
                <a:satOff val="0"/>
                <a:lumOff val="0"/>
                <a:alphaOff val="-40000"/>
                <a:lumMod val="110000"/>
                <a:satMod val="105000"/>
                <a:tint val="67000"/>
              </a:schemeClr>
            </a:gs>
            <a:gs pos="50000">
              <a:schemeClr val="accent1">
                <a:alpha val="90000"/>
                <a:hueOff val="0"/>
                <a:satOff val="0"/>
                <a:lumOff val="0"/>
                <a:alphaOff val="-40000"/>
                <a:lumMod val="105000"/>
                <a:satMod val="103000"/>
                <a:tint val="73000"/>
              </a:schemeClr>
            </a:gs>
            <a:gs pos="100000">
              <a:schemeClr val="accent1">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2297" tIns="0" rIns="242297" bIns="0" numCol="1" spcCol="1270" anchor="ctr" anchorCtr="0">
          <a:noAutofit/>
        </a:bodyPr>
        <a:lstStyle/>
        <a:p>
          <a:pPr marL="0" lvl="0" indent="0" algn="l" defTabSz="711200">
            <a:lnSpc>
              <a:spcPct val="90000"/>
            </a:lnSpc>
            <a:spcBef>
              <a:spcPct val="0"/>
            </a:spcBef>
            <a:spcAft>
              <a:spcPct val="35000"/>
            </a:spcAft>
            <a:buNone/>
          </a:pPr>
          <a:r>
            <a:rPr lang="es-ES" sz="1600" b="1" kern="1200" dirty="0">
              <a:latin typeface="Agency FB" panose="020B0503020202020204" pitchFamily="34" charset="0"/>
            </a:rPr>
            <a:t>RESOLUCIÓN </a:t>
          </a:r>
          <a:r>
            <a:rPr lang="es-ES" sz="1600" b="1" kern="1200" dirty="0" err="1">
              <a:latin typeface="Agency FB" panose="020B0503020202020204" pitchFamily="34" charset="0"/>
            </a:rPr>
            <a:t>N°</a:t>
          </a:r>
          <a:r>
            <a:rPr lang="es-ES" sz="1600" b="1" kern="1200" dirty="0">
              <a:latin typeface="Agency FB" panose="020B0503020202020204" pitchFamily="34" charset="0"/>
            </a:rPr>
            <a:t> 100-CMGADMO-2023: </a:t>
          </a:r>
          <a:r>
            <a:rPr lang="es-ES" sz="1600" b="0" kern="1200" dirty="0">
              <a:latin typeface="Agency FB" panose="020B0503020202020204" pitchFamily="34" charset="0"/>
            </a:rPr>
            <a:t>APROBAR EN SEGUNDO DEBATE LA ORDENANZA QUE REGULA EL PROCEDIMIENTO PARA LA EXONERACIÓN DE LOS IMPUESTOS MUNICIPALES A LAS INSTITUCIONES RELIGIOSAS DEL CANTÓN OLMEDO - MANABÍ.</a:t>
          </a:r>
        </a:p>
      </dsp:txBody>
      <dsp:txXfrm>
        <a:off x="507630" y="5281516"/>
        <a:ext cx="7401990" cy="9195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552FC-652C-4786-8F5C-45CE6A78D2B2}">
      <dsp:nvSpPr>
        <dsp:cNvPr id="0" name=""/>
        <dsp:cNvSpPr/>
      </dsp:nvSpPr>
      <dsp:spPr>
        <a:xfrm>
          <a:off x="0" y="677598"/>
          <a:ext cx="9157678" cy="680400"/>
        </a:xfrm>
        <a:prstGeom prst="rect">
          <a:avLst/>
        </a:prstGeom>
        <a:solidFill>
          <a:schemeClr val="lt1">
            <a:alpha val="9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80F6872-C435-4735-A738-227CF6B951FF}">
      <dsp:nvSpPr>
        <dsp:cNvPr id="0" name=""/>
        <dsp:cNvSpPr/>
      </dsp:nvSpPr>
      <dsp:spPr>
        <a:xfrm>
          <a:off x="457883" y="72804"/>
          <a:ext cx="7480202" cy="1003313"/>
        </a:xfrm>
        <a:prstGeom prst="roundRect">
          <a:avLst/>
        </a:prstGeom>
        <a:gradFill rotWithShape="0">
          <a:gsLst>
            <a:gs pos="0">
              <a:schemeClr val="accent1">
                <a:alpha val="90000"/>
                <a:hueOff val="0"/>
                <a:satOff val="0"/>
                <a:lumOff val="0"/>
                <a:alphaOff val="0"/>
                <a:lumMod val="110000"/>
                <a:satMod val="105000"/>
                <a:tint val="67000"/>
              </a:schemeClr>
            </a:gs>
            <a:gs pos="50000">
              <a:schemeClr val="accent1">
                <a:alpha val="90000"/>
                <a:hueOff val="0"/>
                <a:satOff val="0"/>
                <a:lumOff val="0"/>
                <a:alphaOff val="0"/>
                <a:lumMod val="105000"/>
                <a:satMod val="103000"/>
                <a:tint val="73000"/>
              </a:schemeClr>
            </a:gs>
            <a:gs pos="100000">
              <a:schemeClr val="accent1">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2297" tIns="0" rIns="242297" bIns="0" numCol="1" spcCol="1270" anchor="ctr" anchorCtr="0">
          <a:noAutofit/>
        </a:bodyPr>
        <a:lstStyle/>
        <a:p>
          <a:pPr marL="0" lvl="0" indent="0" algn="l" defTabSz="711200">
            <a:lnSpc>
              <a:spcPct val="90000"/>
            </a:lnSpc>
            <a:spcBef>
              <a:spcPct val="0"/>
            </a:spcBef>
            <a:spcAft>
              <a:spcPct val="35000"/>
            </a:spcAft>
            <a:buNone/>
          </a:pPr>
          <a:r>
            <a:rPr lang="es-ES" sz="1600" b="1" kern="1200" dirty="0">
              <a:latin typeface="Agency FB" panose="020B0503020202020204" pitchFamily="34" charset="0"/>
            </a:rPr>
            <a:t>RESOLUCIÓN N° 012-CMGADMO-2023: </a:t>
          </a:r>
          <a:r>
            <a:rPr lang="es-ES" sz="1600" b="0" kern="1200" dirty="0">
              <a:latin typeface="Agency FB" panose="020B0503020202020204" pitchFamily="34" charset="0"/>
            </a:rPr>
            <a:t>AUTORIZAR AL EJECUTIVO PARA LA FIRMA DEL CONVENIO DE COOPERACIÓN INTERINSTITUCIONAL ENTRE EL CUERPO DE BOMBEROS DEL CANTÓN OLMEDO Y EL GOBIERNO AUTÓNOMO DESCENTRALIZADO MUNICIPAL DEL CANTÓN OLMEDO.</a:t>
          </a:r>
          <a:endParaRPr lang="es-ES" sz="1600" b="0" kern="1200" dirty="0"/>
        </a:p>
      </dsp:txBody>
      <dsp:txXfrm>
        <a:off x="506861" y="121782"/>
        <a:ext cx="7382246" cy="905357"/>
      </dsp:txXfrm>
    </dsp:sp>
    <dsp:sp modelId="{263D663C-CCA7-412A-9B42-E8B73098B58F}">
      <dsp:nvSpPr>
        <dsp:cNvPr id="0" name=""/>
        <dsp:cNvSpPr/>
      </dsp:nvSpPr>
      <dsp:spPr>
        <a:xfrm>
          <a:off x="0" y="2122899"/>
          <a:ext cx="9157678" cy="680400"/>
        </a:xfrm>
        <a:prstGeom prst="rect">
          <a:avLst/>
        </a:prstGeom>
        <a:solidFill>
          <a:schemeClr val="lt1">
            <a:alpha val="90000"/>
            <a:hueOff val="0"/>
            <a:satOff val="0"/>
            <a:lumOff val="0"/>
            <a:alphaOff val="0"/>
          </a:schemeClr>
        </a:solidFill>
        <a:ln w="6350" cap="flat" cmpd="sng" algn="ctr">
          <a:solidFill>
            <a:schemeClr val="accent1">
              <a:alpha val="90000"/>
              <a:hueOff val="0"/>
              <a:satOff val="0"/>
              <a:lumOff val="0"/>
              <a:alphaOff val="-13333"/>
            </a:schemeClr>
          </a:solidFill>
          <a:prstDash val="solid"/>
          <a:miter lim="800000"/>
        </a:ln>
        <a:effectLst/>
      </dsp:spPr>
      <dsp:style>
        <a:lnRef idx="1">
          <a:scrgbClr r="0" g="0" b="0"/>
        </a:lnRef>
        <a:fillRef idx="1">
          <a:scrgbClr r="0" g="0" b="0"/>
        </a:fillRef>
        <a:effectRef idx="0">
          <a:scrgbClr r="0" g="0" b="0"/>
        </a:effectRef>
        <a:fontRef idx="minor"/>
      </dsp:style>
    </dsp:sp>
    <dsp:sp modelId="{0828739F-4A97-43F3-86B3-1C1A60E11DEC}">
      <dsp:nvSpPr>
        <dsp:cNvPr id="0" name=""/>
        <dsp:cNvSpPr/>
      </dsp:nvSpPr>
      <dsp:spPr>
        <a:xfrm>
          <a:off x="457883" y="1503798"/>
          <a:ext cx="7559434" cy="1017620"/>
        </a:xfrm>
        <a:prstGeom prst="roundRect">
          <a:avLst/>
        </a:prstGeom>
        <a:gradFill rotWithShape="0">
          <a:gsLst>
            <a:gs pos="0">
              <a:schemeClr val="accent1">
                <a:alpha val="90000"/>
                <a:hueOff val="0"/>
                <a:satOff val="0"/>
                <a:lumOff val="0"/>
                <a:alphaOff val="-13333"/>
                <a:lumMod val="110000"/>
                <a:satMod val="105000"/>
                <a:tint val="67000"/>
              </a:schemeClr>
            </a:gs>
            <a:gs pos="50000">
              <a:schemeClr val="accent1">
                <a:alpha val="90000"/>
                <a:hueOff val="0"/>
                <a:satOff val="0"/>
                <a:lumOff val="0"/>
                <a:alphaOff val="-13333"/>
                <a:lumMod val="105000"/>
                <a:satMod val="103000"/>
                <a:tint val="73000"/>
              </a:schemeClr>
            </a:gs>
            <a:gs pos="100000">
              <a:schemeClr val="accent1">
                <a:alpha val="90000"/>
                <a:hueOff val="0"/>
                <a:satOff val="0"/>
                <a:lumOff val="0"/>
                <a:alphaOff val="-1333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2297" tIns="0" rIns="242297" bIns="0" numCol="1" spcCol="1270" anchor="ctr" anchorCtr="0">
          <a:noAutofit/>
        </a:bodyPr>
        <a:lstStyle/>
        <a:p>
          <a:pPr marL="0" lvl="0" indent="0" algn="l" defTabSz="711200">
            <a:lnSpc>
              <a:spcPct val="90000"/>
            </a:lnSpc>
            <a:spcBef>
              <a:spcPct val="0"/>
            </a:spcBef>
            <a:spcAft>
              <a:spcPct val="35000"/>
            </a:spcAft>
            <a:buNone/>
          </a:pPr>
          <a:r>
            <a:rPr lang="es-ES" sz="1600" b="1" kern="1200" dirty="0">
              <a:latin typeface="Agency FB" panose="020B0503020202020204" pitchFamily="34" charset="0"/>
            </a:rPr>
            <a:t>RESOLUCIÓN N° 018-CMGADMO-2023: </a:t>
          </a:r>
          <a:r>
            <a:rPr lang="es-ES" sz="1600" b="0" kern="1200" dirty="0">
              <a:latin typeface="Agency FB" panose="020B0503020202020204" pitchFamily="34" charset="0"/>
            </a:rPr>
            <a:t>AUTORIZAR AL EJECUTIVO PARA LA SUSCRIPCIÓN DE LA CARTA DE INTENCIÓN CON EL MINISTERIO DE SALUD PÚBLICA PARA LA OBRA DE MEJORAMIENTO DEL TERRENO DENTRO DEL PROYECTO DE CONSTRUCCIÓN DEL CENTRO DE SALUD TIPO B DEL CANTÓN OLMEDO.</a:t>
          </a:r>
        </a:p>
      </dsp:txBody>
      <dsp:txXfrm>
        <a:off x="507559" y="1553474"/>
        <a:ext cx="7460082" cy="918268"/>
      </dsp:txXfrm>
    </dsp:sp>
    <dsp:sp modelId="{FF681DD4-B2C1-4EF1-9C79-9350470932DD}">
      <dsp:nvSpPr>
        <dsp:cNvPr id="0" name=""/>
        <dsp:cNvSpPr/>
      </dsp:nvSpPr>
      <dsp:spPr>
        <a:xfrm>
          <a:off x="0" y="3551557"/>
          <a:ext cx="9157678" cy="680400"/>
        </a:xfrm>
        <a:prstGeom prst="rect">
          <a:avLst/>
        </a:prstGeom>
        <a:solidFill>
          <a:schemeClr val="lt1">
            <a:alpha val="90000"/>
            <a:hueOff val="0"/>
            <a:satOff val="0"/>
            <a:lumOff val="0"/>
            <a:alphaOff val="0"/>
          </a:schemeClr>
        </a:solidFill>
        <a:ln w="6350" cap="flat" cmpd="sng" algn="ctr">
          <a:solidFill>
            <a:schemeClr val="accent1">
              <a:alpha val="90000"/>
              <a:hueOff val="0"/>
              <a:satOff val="0"/>
              <a:lumOff val="0"/>
              <a:alphaOff val="-26667"/>
            </a:schemeClr>
          </a:solidFill>
          <a:prstDash val="solid"/>
          <a:miter lim="800000"/>
        </a:ln>
        <a:effectLst/>
      </dsp:spPr>
      <dsp:style>
        <a:lnRef idx="1">
          <a:scrgbClr r="0" g="0" b="0"/>
        </a:lnRef>
        <a:fillRef idx="1">
          <a:scrgbClr r="0" g="0" b="0"/>
        </a:fillRef>
        <a:effectRef idx="0">
          <a:scrgbClr r="0" g="0" b="0"/>
        </a:effectRef>
        <a:fontRef idx="minor"/>
      </dsp:style>
    </dsp:sp>
    <dsp:sp modelId="{DE5ABD8E-CAA5-4005-B3A4-CFC97D592127}">
      <dsp:nvSpPr>
        <dsp:cNvPr id="0" name=""/>
        <dsp:cNvSpPr/>
      </dsp:nvSpPr>
      <dsp:spPr>
        <a:xfrm>
          <a:off x="457883" y="2949099"/>
          <a:ext cx="7553408" cy="1000978"/>
        </a:xfrm>
        <a:prstGeom prst="roundRect">
          <a:avLst/>
        </a:prstGeom>
        <a:gradFill rotWithShape="0">
          <a:gsLst>
            <a:gs pos="0">
              <a:schemeClr val="accent1">
                <a:alpha val="90000"/>
                <a:hueOff val="0"/>
                <a:satOff val="0"/>
                <a:lumOff val="0"/>
                <a:alphaOff val="-26667"/>
                <a:lumMod val="110000"/>
                <a:satMod val="105000"/>
                <a:tint val="67000"/>
              </a:schemeClr>
            </a:gs>
            <a:gs pos="50000">
              <a:schemeClr val="accent1">
                <a:alpha val="90000"/>
                <a:hueOff val="0"/>
                <a:satOff val="0"/>
                <a:lumOff val="0"/>
                <a:alphaOff val="-26667"/>
                <a:lumMod val="105000"/>
                <a:satMod val="103000"/>
                <a:tint val="73000"/>
              </a:schemeClr>
            </a:gs>
            <a:gs pos="100000">
              <a:schemeClr val="accent1">
                <a:alpha val="90000"/>
                <a:hueOff val="0"/>
                <a:satOff val="0"/>
                <a:lumOff val="0"/>
                <a:alphaOff val="-2666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2297" tIns="0" rIns="242297" bIns="0" numCol="1" spcCol="1270" anchor="ctr" anchorCtr="0">
          <a:noAutofit/>
        </a:bodyPr>
        <a:lstStyle/>
        <a:p>
          <a:pPr marL="0" lvl="0" indent="0" algn="l" defTabSz="711200">
            <a:lnSpc>
              <a:spcPct val="90000"/>
            </a:lnSpc>
            <a:spcBef>
              <a:spcPct val="0"/>
            </a:spcBef>
            <a:spcAft>
              <a:spcPct val="35000"/>
            </a:spcAft>
            <a:buNone/>
          </a:pPr>
          <a:r>
            <a:rPr lang="es-ES" sz="1600" b="1" kern="1200" dirty="0">
              <a:latin typeface="Agency FB" panose="020B0503020202020204" pitchFamily="34" charset="0"/>
            </a:rPr>
            <a:t>RESOLUCIÓN N° 020-CMGADMO-2023: </a:t>
          </a:r>
          <a:r>
            <a:rPr lang="es-ES" sz="1600" b="0" kern="1200" dirty="0">
              <a:latin typeface="Agency FB" panose="020B0503020202020204" pitchFamily="34" charset="0"/>
            </a:rPr>
            <a:t>APROBAR EN SEGUNDO DEBATE LA ORDENANZA REFORMATORIA AL CAPÍTULO XXVI DE LA ORDENANZA SUSTITUTIVA QUE REGLAMENTA EL EJERCICIO DE LA POTESTAD COACTIVA DEL GOBIERNO AUTÓNOMO DESCENTRALIZADO MUNICIPAL DEL CANTÓN OLMEDO-MANABÍ.</a:t>
          </a:r>
          <a:endParaRPr lang="es-ES" sz="1600" b="0" kern="1200" dirty="0"/>
        </a:p>
      </dsp:txBody>
      <dsp:txXfrm>
        <a:off x="506747" y="2997963"/>
        <a:ext cx="7455680" cy="903250"/>
      </dsp:txXfrm>
    </dsp:sp>
    <dsp:sp modelId="{2271AAA6-03CC-4B89-B315-2B1B7FCE3E85}">
      <dsp:nvSpPr>
        <dsp:cNvPr id="0" name=""/>
        <dsp:cNvSpPr/>
      </dsp:nvSpPr>
      <dsp:spPr>
        <a:xfrm>
          <a:off x="0" y="5858610"/>
          <a:ext cx="9157678" cy="680400"/>
        </a:xfrm>
        <a:prstGeom prst="rect">
          <a:avLst/>
        </a:prstGeom>
        <a:solidFill>
          <a:schemeClr val="lt1">
            <a:alpha val="90000"/>
            <a:hueOff val="0"/>
            <a:satOff val="0"/>
            <a:lumOff val="0"/>
            <a:alphaOff val="0"/>
          </a:schemeClr>
        </a:solidFill>
        <a:ln w="6350" cap="flat" cmpd="sng" algn="ctr">
          <a:solidFill>
            <a:schemeClr val="accent1">
              <a:alpha val="90000"/>
              <a:hueOff val="0"/>
              <a:satOff val="0"/>
              <a:lumOff val="0"/>
              <a:alphaOff val="-40000"/>
            </a:schemeClr>
          </a:solidFill>
          <a:prstDash val="solid"/>
          <a:miter lim="800000"/>
        </a:ln>
        <a:effectLst/>
      </dsp:spPr>
      <dsp:style>
        <a:lnRef idx="1">
          <a:scrgbClr r="0" g="0" b="0"/>
        </a:lnRef>
        <a:fillRef idx="1">
          <a:scrgbClr r="0" g="0" b="0"/>
        </a:fillRef>
        <a:effectRef idx="0">
          <a:scrgbClr r="0" g="0" b="0"/>
        </a:effectRef>
        <a:fontRef idx="minor"/>
      </dsp:style>
    </dsp:sp>
    <dsp:sp modelId="{6B0AC9DA-8B15-4BC8-97F4-340F89F067B4}">
      <dsp:nvSpPr>
        <dsp:cNvPr id="0" name=""/>
        <dsp:cNvSpPr/>
      </dsp:nvSpPr>
      <dsp:spPr>
        <a:xfrm>
          <a:off x="457883" y="4377757"/>
          <a:ext cx="7501484" cy="1879372"/>
        </a:xfrm>
        <a:prstGeom prst="roundRect">
          <a:avLst/>
        </a:prstGeom>
        <a:gradFill rotWithShape="0">
          <a:gsLst>
            <a:gs pos="0">
              <a:schemeClr val="accent1">
                <a:alpha val="90000"/>
                <a:hueOff val="0"/>
                <a:satOff val="0"/>
                <a:lumOff val="0"/>
                <a:alphaOff val="-40000"/>
                <a:lumMod val="110000"/>
                <a:satMod val="105000"/>
                <a:tint val="67000"/>
              </a:schemeClr>
            </a:gs>
            <a:gs pos="50000">
              <a:schemeClr val="accent1">
                <a:alpha val="90000"/>
                <a:hueOff val="0"/>
                <a:satOff val="0"/>
                <a:lumOff val="0"/>
                <a:alphaOff val="-40000"/>
                <a:lumMod val="105000"/>
                <a:satMod val="103000"/>
                <a:tint val="73000"/>
              </a:schemeClr>
            </a:gs>
            <a:gs pos="100000">
              <a:schemeClr val="accent1">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2297" tIns="0" rIns="242297" bIns="0" numCol="1" spcCol="1270" anchor="ctr" anchorCtr="0">
          <a:noAutofit/>
        </a:bodyPr>
        <a:lstStyle/>
        <a:p>
          <a:pPr marL="0" lvl="0" indent="0" algn="l" defTabSz="711200">
            <a:lnSpc>
              <a:spcPct val="90000"/>
            </a:lnSpc>
            <a:spcBef>
              <a:spcPct val="0"/>
            </a:spcBef>
            <a:spcAft>
              <a:spcPct val="35000"/>
            </a:spcAft>
            <a:buNone/>
          </a:pPr>
          <a:r>
            <a:rPr lang="es-ES" sz="1600" b="1" kern="1200" dirty="0">
              <a:latin typeface="Agency FB" panose="020B0503020202020204" pitchFamily="34" charset="0"/>
            </a:rPr>
            <a:t>RESOLUCIÓN N° 038-CMGADMO-2023: </a:t>
          </a:r>
          <a:r>
            <a:rPr lang="es-ES" sz="1600" b="0" kern="1200" dirty="0">
              <a:latin typeface="Agency FB" panose="020B0503020202020204" pitchFamily="34" charset="0"/>
            </a:rPr>
            <a:t>AUTORIZAR AL EJECUTIVO PARA LA FIRMA DEL </a:t>
          </a:r>
          <a:r>
            <a:rPr lang="es-ES" sz="1600" b="1" kern="1200" dirty="0">
              <a:latin typeface="Agency FB" panose="020B0503020202020204" pitchFamily="34" charset="0"/>
            </a:rPr>
            <a:t>A)</a:t>
          </a:r>
          <a:r>
            <a:rPr lang="es-ES" sz="1600" b="0" kern="1200" dirty="0">
              <a:latin typeface="Agency FB" panose="020B0503020202020204" pitchFamily="34" charset="0"/>
            </a:rPr>
            <a:t> CONVENIO MARCO ENTRE EL GOBIERNO AUTÓNOMO DESCENTRALIZADO DEL CANTÓN OLMEDO Y LA FUNDACIÓN ARRE CULTURA VIVA DE OLMEDO; </a:t>
          </a:r>
          <a:r>
            <a:rPr lang="es-ES" sz="1600" b="1" kern="1200" dirty="0">
              <a:latin typeface="Agency FB" panose="020B0503020202020204" pitchFamily="34" charset="0"/>
            </a:rPr>
            <a:t>B)</a:t>
          </a:r>
          <a:r>
            <a:rPr lang="es-ES" sz="1600" b="0" kern="1200" dirty="0">
              <a:latin typeface="Agency FB" panose="020B0503020202020204" pitchFamily="34" charset="0"/>
            </a:rPr>
            <a:t> CONVENIO MARCO ENTRE EL GOBIERNO AUTÓNOMO DESCENTRALIZADO DEL CANTÓN OLMEDO Y LA FUNDACIÓN EDUCATIVA MONSEÑOR CÁNDIDO RADA. (FUNDER); Y, </a:t>
          </a:r>
          <a:r>
            <a:rPr lang="es-ES" sz="1600" b="1" kern="1200" dirty="0">
              <a:latin typeface="Agency FB" panose="020B0503020202020204" pitchFamily="34" charset="0"/>
            </a:rPr>
            <a:t>C)</a:t>
          </a:r>
          <a:r>
            <a:rPr lang="es-ES" sz="1600" b="0" kern="1200" dirty="0">
              <a:latin typeface="Agency FB" panose="020B0503020202020204" pitchFamily="34" charset="0"/>
            </a:rPr>
            <a:t> CONVENIO DE GESTIÓN CONCURRENTE DE COMPETENCIAS ENTRE EL GOBIERNO PROVINCIAL MANABÍ Y EL GOBIERNO AUTÓNOMO DESCENTRALIZADO MUNICIPAL DEL CANTÓN OLMEDO PARA LA APERTURA DE VIAS VERANERAS: CALVO GRANDE-CALVO GRANDE ADENTRO, CLAVO GRANDE.</a:t>
          </a:r>
        </a:p>
      </dsp:txBody>
      <dsp:txXfrm>
        <a:off x="549626" y="4469500"/>
        <a:ext cx="7317998" cy="16958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552FC-652C-4786-8F5C-45CE6A78D2B2}">
      <dsp:nvSpPr>
        <dsp:cNvPr id="0" name=""/>
        <dsp:cNvSpPr/>
      </dsp:nvSpPr>
      <dsp:spPr>
        <a:xfrm>
          <a:off x="0" y="1033864"/>
          <a:ext cx="9157678" cy="730800"/>
        </a:xfrm>
        <a:prstGeom prst="rect">
          <a:avLst/>
        </a:prstGeom>
        <a:solidFill>
          <a:schemeClr val="lt1">
            <a:alpha val="9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80F6872-C435-4735-A738-227CF6B951FF}">
      <dsp:nvSpPr>
        <dsp:cNvPr id="0" name=""/>
        <dsp:cNvSpPr/>
      </dsp:nvSpPr>
      <dsp:spPr>
        <a:xfrm>
          <a:off x="457883" y="77341"/>
          <a:ext cx="7480202" cy="1384563"/>
        </a:xfrm>
        <a:prstGeom prst="roundRect">
          <a:avLst/>
        </a:prstGeom>
        <a:gradFill rotWithShape="0">
          <a:gsLst>
            <a:gs pos="0">
              <a:schemeClr val="accent1">
                <a:alpha val="90000"/>
                <a:hueOff val="0"/>
                <a:satOff val="0"/>
                <a:lumOff val="0"/>
                <a:alphaOff val="0"/>
                <a:lumMod val="110000"/>
                <a:satMod val="105000"/>
                <a:tint val="67000"/>
              </a:schemeClr>
            </a:gs>
            <a:gs pos="50000">
              <a:schemeClr val="accent1">
                <a:alpha val="90000"/>
                <a:hueOff val="0"/>
                <a:satOff val="0"/>
                <a:lumOff val="0"/>
                <a:alphaOff val="0"/>
                <a:lumMod val="105000"/>
                <a:satMod val="103000"/>
                <a:tint val="73000"/>
              </a:schemeClr>
            </a:gs>
            <a:gs pos="100000">
              <a:schemeClr val="accent1">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2297" tIns="0" rIns="242297" bIns="0" numCol="1" spcCol="1270" anchor="ctr" anchorCtr="0">
          <a:noAutofit/>
        </a:bodyPr>
        <a:lstStyle/>
        <a:p>
          <a:pPr marL="0" lvl="0" indent="0" algn="l" defTabSz="711200">
            <a:lnSpc>
              <a:spcPct val="90000"/>
            </a:lnSpc>
            <a:spcBef>
              <a:spcPct val="0"/>
            </a:spcBef>
            <a:spcAft>
              <a:spcPct val="35000"/>
            </a:spcAft>
            <a:buNone/>
          </a:pPr>
          <a:r>
            <a:rPr lang="es-ES" sz="1600" b="1" kern="1200" dirty="0">
              <a:latin typeface="Agency FB" panose="020B0503020202020204" pitchFamily="34" charset="0"/>
            </a:rPr>
            <a:t>RESOLUCIÓN N° 040-CMGADMO-2023: </a:t>
          </a:r>
          <a:r>
            <a:rPr lang="es-ES" sz="1600" b="0" kern="1200" dirty="0">
              <a:latin typeface="Agency FB" panose="020B0503020202020204" pitchFamily="34" charset="0"/>
            </a:rPr>
            <a:t>APROBAR EL INFORME TÉCNICO DEL SUBDIRECTOR DE TRÁNSITO ING. JUAN CARLOS CEDEÑO ZAMBRANO, EMITIDO EN MEMORANDO Nº 0033-JCCZ-2023, SOBRE LA REGULACIÓN DE VIAS URBANAS, NORMANDO EL USO DEL ESPACIO PÚBLICO Y VÍAS (ESTACIONAMIENTOS Y DIRECCIONALIDAD).</a:t>
          </a:r>
          <a:endParaRPr lang="es-ES" sz="1600" b="0" kern="1200" dirty="0"/>
        </a:p>
      </dsp:txBody>
      <dsp:txXfrm>
        <a:off x="525472" y="144930"/>
        <a:ext cx="7345024" cy="1249385"/>
      </dsp:txXfrm>
    </dsp:sp>
    <dsp:sp modelId="{263D663C-CCA7-412A-9B42-E8B73098B58F}">
      <dsp:nvSpPr>
        <dsp:cNvPr id="0" name=""/>
        <dsp:cNvSpPr/>
      </dsp:nvSpPr>
      <dsp:spPr>
        <a:xfrm>
          <a:off x="0" y="2786830"/>
          <a:ext cx="9157678" cy="730800"/>
        </a:xfrm>
        <a:prstGeom prst="rect">
          <a:avLst/>
        </a:prstGeom>
        <a:solidFill>
          <a:schemeClr val="lt1">
            <a:alpha val="90000"/>
            <a:hueOff val="0"/>
            <a:satOff val="0"/>
            <a:lumOff val="0"/>
            <a:alphaOff val="0"/>
          </a:schemeClr>
        </a:solidFill>
        <a:ln w="6350" cap="flat" cmpd="sng" algn="ctr">
          <a:solidFill>
            <a:schemeClr val="accent1">
              <a:alpha val="90000"/>
              <a:hueOff val="0"/>
              <a:satOff val="0"/>
              <a:lumOff val="0"/>
              <a:alphaOff val="-13333"/>
            </a:schemeClr>
          </a:solidFill>
          <a:prstDash val="solid"/>
          <a:miter lim="800000"/>
        </a:ln>
        <a:effectLst/>
      </dsp:spPr>
      <dsp:style>
        <a:lnRef idx="1">
          <a:scrgbClr r="0" g="0" b="0"/>
        </a:lnRef>
        <a:fillRef idx="1">
          <a:scrgbClr r="0" g="0" b="0"/>
        </a:fillRef>
        <a:effectRef idx="0">
          <a:scrgbClr r="0" g="0" b="0"/>
        </a:effectRef>
        <a:fontRef idx="minor"/>
      </dsp:style>
    </dsp:sp>
    <dsp:sp modelId="{0828739F-4A97-43F3-86B3-1C1A60E11DEC}">
      <dsp:nvSpPr>
        <dsp:cNvPr id="0" name=""/>
        <dsp:cNvSpPr/>
      </dsp:nvSpPr>
      <dsp:spPr>
        <a:xfrm>
          <a:off x="457883" y="1921264"/>
          <a:ext cx="7559434" cy="1293605"/>
        </a:xfrm>
        <a:prstGeom prst="roundRect">
          <a:avLst/>
        </a:prstGeom>
        <a:gradFill rotWithShape="0">
          <a:gsLst>
            <a:gs pos="0">
              <a:schemeClr val="accent1">
                <a:alpha val="90000"/>
                <a:hueOff val="0"/>
                <a:satOff val="0"/>
                <a:lumOff val="0"/>
                <a:alphaOff val="-13333"/>
                <a:lumMod val="110000"/>
                <a:satMod val="105000"/>
                <a:tint val="67000"/>
              </a:schemeClr>
            </a:gs>
            <a:gs pos="50000">
              <a:schemeClr val="accent1">
                <a:alpha val="90000"/>
                <a:hueOff val="0"/>
                <a:satOff val="0"/>
                <a:lumOff val="0"/>
                <a:alphaOff val="-13333"/>
                <a:lumMod val="105000"/>
                <a:satMod val="103000"/>
                <a:tint val="73000"/>
              </a:schemeClr>
            </a:gs>
            <a:gs pos="100000">
              <a:schemeClr val="accent1">
                <a:alpha val="90000"/>
                <a:hueOff val="0"/>
                <a:satOff val="0"/>
                <a:lumOff val="0"/>
                <a:alphaOff val="-1333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2297" tIns="0" rIns="242297" bIns="0" numCol="1" spcCol="1270" anchor="ctr" anchorCtr="0">
          <a:noAutofit/>
        </a:bodyPr>
        <a:lstStyle/>
        <a:p>
          <a:pPr marL="0" lvl="0" indent="0" algn="l" defTabSz="711200">
            <a:lnSpc>
              <a:spcPct val="90000"/>
            </a:lnSpc>
            <a:spcBef>
              <a:spcPct val="0"/>
            </a:spcBef>
            <a:spcAft>
              <a:spcPct val="35000"/>
            </a:spcAft>
            <a:buNone/>
          </a:pPr>
          <a:r>
            <a:rPr lang="es-ES" sz="1600" b="1" kern="1200" dirty="0">
              <a:latin typeface="Agency FB" panose="020B0503020202020204" pitchFamily="34" charset="0"/>
            </a:rPr>
            <a:t>RESOLUCIÓN N° 046-CMGADMO-2023: </a:t>
          </a:r>
          <a:r>
            <a:rPr lang="es-ES" sz="1600" b="0" kern="1200" dirty="0">
              <a:latin typeface="Agency FB" panose="020B0503020202020204" pitchFamily="34" charset="0"/>
            </a:rPr>
            <a:t>APROBAR EN SEGUNDO DEBATE LA ORDENANZA QUE RECONOCE Y FORTALECE LAS CAPACIDADES DE LA MUJER RURAL COMO SÍMBOLO DE LUCHA Y DESARROLLO SOCIAL DEL CANTÓN OLMEDO DE LA PROVINCIA DE MANABÍ.</a:t>
          </a:r>
        </a:p>
      </dsp:txBody>
      <dsp:txXfrm>
        <a:off x="521032" y="1984413"/>
        <a:ext cx="7433136" cy="1167307"/>
      </dsp:txXfrm>
    </dsp:sp>
    <dsp:sp modelId="{FF681DD4-B2C1-4EF1-9C79-9350470932DD}">
      <dsp:nvSpPr>
        <dsp:cNvPr id="0" name=""/>
        <dsp:cNvSpPr/>
      </dsp:nvSpPr>
      <dsp:spPr>
        <a:xfrm>
          <a:off x="0" y="4162195"/>
          <a:ext cx="9157678" cy="730800"/>
        </a:xfrm>
        <a:prstGeom prst="rect">
          <a:avLst/>
        </a:prstGeom>
        <a:solidFill>
          <a:schemeClr val="lt1">
            <a:alpha val="90000"/>
            <a:hueOff val="0"/>
            <a:satOff val="0"/>
            <a:lumOff val="0"/>
            <a:alphaOff val="0"/>
          </a:schemeClr>
        </a:solidFill>
        <a:ln w="6350" cap="flat" cmpd="sng" algn="ctr">
          <a:solidFill>
            <a:schemeClr val="accent1">
              <a:alpha val="90000"/>
              <a:hueOff val="0"/>
              <a:satOff val="0"/>
              <a:lumOff val="0"/>
              <a:alphaOff val="-26667"/>
            </a:schemeClr>
          </a:solidFill>
          <a:prstDash val="solid"/>
          <a:miter lim="800000"/>
        </a:ln>
        <a:effectLst/>
      </dsp:spPr>
      <dsp:style>
        <a:lnRef idx="1">
          <a:scrgbClr r="0" g="0" b="0"/>
        </a:lnRef>
        <a:fillRef idx="1">
          <a:scrgbClr r="0" g="0" b="0"/>
        </a:fillRef>
        <a:effectRef idx="0">
          <a:scrgbClr r="0" g="0" b="0"/>
        </a:effectRef>
        <a:fontRef idx="minor"/>
      </dsp:style>
    </dsp:sp>
    <dsp:sp modelId="{DE5ABD8E-CAA5-4005-B3A4-CFC97D592127}">
      <dsp:nvSpPr>
        <dsp:cNvPr id="0" name=""/>
        <dsp:cNvSpPr/>
      </dsp:nvSpPr>
      <dsp:spPr>
        <a:xfrm>
          <a:off x="457883" y="3674230"/>
          <a:ext cx="7553408" cy="916005"/>
        </a:xfrm>
        <a:prstGeom prst="roundRect">
          <a:avLst/>
        </a:prstGeom>
        <a:gradFill rotWithShape="0">
          <a:gsLst>
            <a:gs pos="0">
              <a:schemeClr val="accent1">
                <a:alpha val="90000"/>
                <a:hueOff val="0"/>
                <a:satOff val="0"/>
                <a:lumOff val="0"/>
                <a:alphaOff val="-26667"/>
                <a:lumMod val="110000"/>
                <a:satMod val="105000"/>
                <a:tint val="67000"/>
              </a:schemeClr>
            </a:gs>
            <a:gs pos="50000">
              <a:schemeClr val="accent1">
                <a:alpha val="90000"/>
                <a:hueOff val="0"/>
                <a:satOff val="0"/>
                <a:lumOff val="0"/>
                <a:alphaOff val="-26667"/>
                <a:lumMod val="105000"/>
                <a:satMod val="103000"/>
                <a:tint val="73000"/>
              </a:schemeClr>
            </a:gs>
            <a:gs pos="100000">
              <a:schemeClr val="accent1">
                <a:alpha val="90000"/>
                <a:hueOff val="0"/>
                <a:satOff val="0"/>
                <a:lumOff val="0"/>
                <a:alphaOff val="-2666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2297" tIns="0" rIns="242297" bIns="0" numCol="1" spcCol="1270" anchor="ctr" anchorCtr="0">
          <a:noAutofit/>
        </a:bodyPr>
        <a:lstStyle/>
        <a:p>
          <a:pPr marL="0" lvl="0" indent="0" algn="l" defTabSz="711200">
            <a:lnSpc>
              <a:spcPct val="90000"/>
            </a:lnSpc>
            <a:spcBef>
              <a:spcPct val="0"/>
            </a:spcBef>
            <a:spcAft>
              <a:spcPct val="35000"/>
            </a:spcAft>
            <a:buNone/>
          </a:pPr>
          <a:r>
            <a:rPr lang="es-ES" sz="1600" b="1" kern="1200" dirty="0">
              <a:latin typeface="Agency FB" panose="020B0503020202020204" pitchFamily="34" charset="0"/>
            </a:rPr>
            <a:t>RESOLUCIÓN N° 069-CMGADMO-2023: </a:t>
          </a:r>
          <a:r>
            <a:rPr lang="es-ES" sz="1600" b="0" kern="1200" dirty="0">
              <a:latin typeface="Agency FB" panose="020B0503020202020204" pitchFamily="34" charset="0"/>
            </a:rPr>
            <a:t>APROBAR EN SEGUNDO DEBATE LA ORDENANZA DE CULTURA VIVA COMUNITARIA PARA EL GOBIERNO AUTÓNOMO DESCENTRALIZADO DEL CANTÓN OLMEDO.</a:t>
          </a:r>
          <a:endParaRPr lang="es-ES" sz="1600" b="0" kern="1200" dirty="0"/>
        </a:p>
      </dsp:txBody>
      <dsp:txXfrm>
        <a:off x="502599" y="3718946"/>
        <a:ext cx="7463976" cy="826573"/>
      </dsp:txXfrm>
    </dsp:sp>
    <dsp:sp modelId="{2271AAA6-03CC-4B89-B315-2B1B7FCE3E85}">
      <dsp:nvSpPr>
        <dsp:cNvPr id="0" name=""/>
        <dsp:cNvSpPr/>
      </dsp:nvSpPr>
      <dsp:spPr>
        <a:xfrm>
          <a:off x="0" y="5803673"/>
          <a:ext cx="9157678" cy="730800"/>
        </a:xfrm>
        <a:prstGeom prst="rect">
          <a:avLst/>
        </a:prstGeom>
        <a:solidFill>
          <a:schemeClr val="lt1">
            <a:alpha val="90000"/>
            <a:hueOff val="0"/>
            <a:satOff val="0"/>
            <a:lumOff val="0"/>
            <a:alphaOff val="0"/>
          </a:schemeClr>
        </a:solidFill>
        <a:ln w="6350" cap="flat" cmpd="sng" algn="ctr">
          <a:solidFill>
            <a:schemeClr val="accent1">
              <a:alpha val="90000"/>
              <a:hueOff val="0"/>
              <a:satOff val="0"/>
              <a:lumOff val="0"/>
              <a:alphaOff val="-40000"/>
            </a:schemeClr>
          </a:solidFill>
          <a:prstDash val="solid"/>
          <a:miter lim="800000"/>
        </a:ln>
        <a:effectLst/>
      </dsp:spPr>
      <dsp:style>
        <a:lnRef idx="1">
          <a:scrgbClr r="0" g="0" b="0"/>
        </a:lnRef>
        <a:fillRef idx="1">
          <a:scrgbClr r="0" g="0" b="0"/>
        </a:fillRef>
        <a:effectRef idx="0">
          <a:scrgbClr r="0" g="0" b="0"/>
        </a:effectRef>
        <a:fontRef idx="minor"/>
      </dsp:style>
    </dsp:sp>
    <dsp:sp modelId="{6B0AC9DA-8B15-4BC8-97F4-340F89F067B4}">
      <dsp:nvSpPr>
        <dsp:cNvPr id="0" name=""/>
        <dsp:cNvSpPr/>
      </dsp:nvSpPr>
      <dsp:spPr>
        <a:xfrm>
          <a:off x="457883" y="5049595"/>
          <a:ext cx="7501484" cy="1182118"/>
        </a:xfrm>
        <a:prstGeom prst="roundRect">
          <a:avLst/>
        </a:prstGeom>
        <a:gradFill rotWithShape="0">
          <a:gsLst>
            <a:gs pos="0">
              <a:schemeClr val="accent1">
                <a:alpha val="90000"/>
                <a:hueOff val="0"/>
                <a:satOff val="0"/>
                <a:lumOff val="0"/>
                <a:alphaOff val="-40000"/>
                <a:lumMod val="110000"/>
                <a:satMod val="105000"/>
                <a:tint val="67000"/>
              </a:schemeClr>
            </a:gs>
            <a:gs pos="50000">
              <a:schemeClr val="accent1">
                <a:alpha val="90000"/>
                <a:hueOff val="0"/>
                <a:satOff val="0"/>
                <a:lumOff val="0"/>
                <a:alphaOff val="-40000"/>
                <a:lumMod val="105000"/>
                <a:satMod val="103000"/>
                <a:tint val="73000"/>
              </a:schemeClr>
            </a:gs>
            <a:gs pos="100000">
              <a:schemeClr val="accent1">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2297" tIns="0" rIns="242297" bIns="0" numCol="1" spcCol="1270" anchor="ctr" anchorCtr="0">
          <a:noAutofit/>
        </a:bodyPr>
        <a:lstStyle/>
        <a:p>
          <a:pPr marL="0" lvl="0" indent="0" algn="l" defTabSz="711200">
            <a:lnSpc>
              <a:spcPct val="90000"/>
            </a:lnSpc>
            <a:spcBef>
              <a:spcPct val="0"/>
            </a:spcBef>
            <a:spcAft>
              <a:spcPct val="35000"/>
            </a:spcAft>
            <a:buNone/>
          </a:pPr>
          <a:r>
            <a:rPr lang="es-ES" sz="1600" b="1" kern="1200" dirty="0">
              <a:latin typeface="Agency FB" panose="020B0503020202020204" pitchFamily="34" charset="0"/>
            </a:rPr>
            <a:t>RESOLUCIÓN N° 127-CMGADMO-2023: </a:t>
          </a:r>
          <a:r>
            <a:rPr lang="es-ES" sz="1600" b="0" kern="1200" dirty="0">
              <a:latin typeface="Agency FB" panose="020B0503020202020204" pitchFamily="34" charset="0"/>
            </a:rPr>
            <a:t>APROBAR EN SEGUNDO DEBATE DE LA ORDENANZA QUE ESTABLECE LA NORMATIVA PARA LA VALORACIÓN DE LAS PROPIEDADES URBANAS Y RURALES; Y, DETERMINA EL IMPUESTO PREDIAL URBANO Y RURAL PARA SU APLICACIÓN EN EL CANTÓN OLMEDO-MANABÍ, EN EL BIENIO 2024-2025.</a:t>
          </a:r>
        </a:p>
      </dsp:txBody>
      <dsp:txXfrm>
        <a:off x="515589" y="5107301"/>
        <a:ext cx="7386072" cy="10667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E8779BF7-B1A3-4356-AF49-760029E02D83}" type="datetimeFigureOut">
              <a:rPr lang="en-US" smtClean="0"/>
              <a:t>4/25/2024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91AC755-1945-4B3C-A472-70FEA5B98921}" type="slidenum">
              <a:rPr lang="en-US" smtClean="0"/>
              <a:t>‹Nº›</a:t>
            </a:fld>
            <a:endParaRPr lang="en-US"/>
          </a:p>
        </p:txBody>
      </p:sp>
    </p:spTree>
    <p:extLst>
      <p:ext uri="{BB962C8B-B14F-4D97-AF65-F5344CB8AC3E}">
        <p14:creationId xmlns:p14="http://schemas.microsoft.com/office/powerpoint/2010/main" val="397711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E8779BF7-B1A3-4356-AF49-760029E02D83}" type="datetimeFigureOut">
              <a:rPr lang="en-US" smtClean="0"/>
              <a:t>4/25/2024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91AC755-1945-4B3C-A472-70FEA5B98921}" type="slidenum">
              <a:rPr lang="en-US" smtClean="0"/>
              <a:t>‹Nº›</a:t>
            </a:fld>
            <a:endParaRPr lang="en-US"/>
          </a:p>
        </p:txBody>
      </p:sp>
    </p:spTree>
    <p:extLst>
      <p:ext uri="{BB962C8B-B14F-4D97-AF65-F5344CB8AC3E}">
        <p14:creationId xmlns:p14="http://schemas.microsoft.com/office/powerpoint/2010/main" val="2053975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E8779BF7-B1A3-4356-AF49-760029E02D83}" type="datetimeFigureOut">
              <a:rPr lang="en-US" smtClean="0"/>
              <a:t>4/25/2024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91AC755-1945-4B3C-A472-70FEA5B98921}" type="slidenum">
              <a:rPr lang="en-US" smtClean="0"/>
              <a:t>‹Nº›</a:t>
            </a:fld>
            <a:endParaRPr lang="en-US"/>
          </a:p>
        </p:txBody>
      </p:sp>
    </p:spTree>
    <p:extLst>
      <p:ext uri="{BB962C8B-B14F-4D97-AF65-F5344CB8AC3E}">
        <p14:creationId xmlns:p14="http://schemas.microsoft.com/office/powerpoint/2010/main" val="3532737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E8779BF7-B1A3-4356-AF49-760029E02D83}" type="datetimeFigureOut">
              <a:rPr lang="en-US" smtClean="0"/>
              <a:t>4/25/2024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91AC755-1945-4B3C-A472-70FEA5B98921}" type="slidenum">
              <a:rPr lang="en-US" smtClean="0"/>
              <a:t>‹Nº›</a:t>
            </a:fld>
            <a:endParaRPr lang="en-US"/>
          </a:p>
        </p:txBody>
      </p:sp>
    </p:spTree>
    <p:extLst>
      <p:ext uri="{BB962C8B-B14F-4D97-AF65-F5344CB8AC3E}">
        <p14:creationId xmlns:p14="http://schemas.microsoft.com/office/powerpoint/2010/main" val="3326091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E8779BF7-B1A3-4356-AF49-760029E02D83}" type="datetimeFigureOut">
              <a:rPr lang="en-US" smtClean="0"/>
              <a:t>4/25/2024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91AC755-1945-4B3C-A472-70FEA5B98921}" type="slidenum">
              <a:rPr lang="en-US" smtClean="0"/>
              <a:t>‹Nº›</a:t>
            </a:fld>
            <a:endParaRPr lang="en-US"/>
          </a:p>
        </p:txBody>
      </p:sp>
    </p:spTree>
    <p:extLst>
      <p:ext uri="{BB962C8B-B14F-4D97-AF65-F5344CB8AC3E}">
        <p14:creationId xmlns:p14="http://schemas.microsoft.com/office/powerpoint/2010/main" val="1751871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E8779BF7-B1A3-4356-AF49-760029E02D83}" type="datetimeFigureOut">
              <a:rPr lang="en-US" smtClean="0"/>
              <a:t>4/25/2024</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B91AC755-1945-4B3C-A472-70FEA5B98921}" type="slidenum">
              <a:rPr lang="en-US" smtClean="0"/>
              <a:t>‹Nº›</a:t>
            </a:fld>
            <a:endParaRPr lang="en-US"/>
          </a:p>
        </p:txBody>
      </p:sp>
    </p:spTree>
    <p:extLst>
      <p:ext uri="{BB962C8B-B14F-4D97-AF65-F5344CB8AC3E}">
        <p14:creationId xmlns:p14="http://schemas.microsoft.com/office/powerpoint/2010/main" val="2598295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E8779BF7-B1A3-4356-AF49-760029E02D83}" type="datetimeFigureOut">
              <a:rPr lang="en-US" smtClean="0"/>
              <a:t>4/25/2024</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B91AC755-1945-4B3C-A472-70FEA5B98921}" type="slidenum">
              <a:rPr lang="en-US" smtClean="0"/>
              <a:t>‹Nº›</a:t>
            </a:fld>
            <a:endParaRPr lang="en-US"/>
          </a:p>
        </p:txBody>
      </p:sp>
    </p:spTree>
    <p:extLst>
      <p:ext uri="{BB962C8B-B14F-4D97-AF65-F5344CB8AC3E}">
        <p14:creationId xmlns:p14="http://schemas.microsoft.com/office/powerpoint/2010/main" val="97228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E8779BF7-B1A3-4356-AF49-760029E02D83}" type="datetimeFigureOut">
              <a:rPr lang="en-US" smtClean="0"/>
              <a:t>4/25/2024</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B91AC755-1945-4B3C-A472-70FEA5B98921}" type="slidenum">
              <a:rPr lang="en-US" smtClean="0"/>
              <a:t>‹Nº›</a:t>
            </a:fld>
            <a:endParaRPr lang="en-US"/>
          </a:p>
        </p:txBody>
      </p:sp>
    </p:spTree>
    <p:extLst>
      <p:ext uri="{BB962C8B-B14F-4D97-AF65-F5344CB8AC3E}">
        <p14:creationId xmlns:p14="http://schemas.microsoft.com/office/powerpoint/2010/main" val="1740759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8779BF7-B1A3-4356-AF49-760029E02D83}" type="datetimeFigureOut">
              <a:rPr lang="en-US" smtClean="0"/>
              <a:t>4/25/2024</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B91AC755-1945-4B3C-A472-70FEA5B98921}" type="slidenum">
              <a:rPr lang="en-US" smtClean="0"/>
              <a:t>‹Nº›</a:t>
            </a:fld>
            <a:endParaRPr lang="en-US"/>
          </a:p>
        </p:txBody>
      </p:sp>
    </p:spTree>
    <p:extLst>
      <p:ext uri="{BB962C8B-B14F-4D97-AF65-F5344CB8AC3E}">
        <p14:creationId xmlns:p14="http://schemas.microsoft.com/office/powerpoint/2010/main" val="428150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E8779BF7-B1A3-4356-AF49-760029E02D83}" type="datetimeFigureOut">
              <a:rPr lang="en-US" smtClean="0"/>
              <a:t>4/25/2024</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B91AC755-1945-4B3C-A472-70FEA5B98921}" type="slidenum">
              <a:rPr lang="en-US" smtClean="0"/>
              <a:t>‹Nº›</a:t>
            </a:fld>
            <a:endParaRPr lang="en-US"/>
          </a:p>
        </p:txBody>
      </p:sp>
    </p:spTree>
    <p:extLst>
      <p:ext uri="{BB962C8B-B14F-4D97-AF65-F5344CB8AC3E}">
        <p14:creationId xmlns:p14="http://schemas.microsoft.com/office/powerpoint/2010/main" val="2998602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E8779BF7-B1A3-4356-AF49-760029E02D83}" type="datetimeFigureOut">
              <a:rPr lang="en-US" smtClean="0"/>
              <a:t>4/25/2024</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B91AC755-1945-4B3C-A472-70FEA5B98921}" type="slidenum">
              <a:rPr lang="en-US" smtClean="0"/>
              <a:t>‹Nº›</a:t>
            </a:fld>
            <a:endParaRPr lang="en-US"/>
          </a:p>
        </p:txBody>
      </p:sp>
    </p:spTree>
    <p:extLst>
      <p:ext uri="{BB962C8B-B14F-4D97-AF65-F5344CB8AC3E}">
        <p14:creationId xmlns:p14="http://schemas.microsoft.com/office/powerpoint/2010/main" val="982720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79BF7-B1A3-4356-AF49-760029E02D83}" type="datetimeFigureOut">
              <a:rPr lang="en-US" smtClean="0"/>
              <a:t>4/25/2024</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1AC755-1945-4B3C-A472-70FEA5B98921}" type="slidenum">
              <a:rPr lang="en-US" smtClean="0"/>
              <a:t>‹Nº›</a:t>
            </a:fld>
            <a:endParaRPr lang="en-US"/>
          </a:p>
        </p:txBody>
      </p:sp>
    </p:spTree>
    <p:extLst>
      <p:ext uri="{BB962C8B-B14F-4D97-AF65-F5344CB8AC3E}">
        <p14:creationId xmlns:p14="http://schemas.microsoft.com/office/powerpoint/2010/main" val="414003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0"/>
            <a:ext cx="12192000" cy="6858000"/>
          </a:xfrm>
          <a:prstGeom prst="rect">
            <a:avLst/>
          </a:prstGeom>
          <a:blipFill dpi="0" rotWithShape="1">
            <a:blip r:embed="rId2">
              <a:alphaModFix amt="1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ctrTitle"/>
          </p:nvPr>
        </p:nvSpPr>
        <p:spPr>
          <a:xfrm>
            <a:off x="1524001" y="2235200"/>
            <a:ext cx="9144000" cy="2387600"/>
          </a:xfrm>
        </p:spPr>
        <p:txBody>
          <a:bodyPr>
            <a:normAutofit fontScale="90000"/>
          </a:bodyPr>
          <a:lstStyle/>
          <a:p>
            <a:r>
              <a:rPr lang="es-EC" b="1" dirty="0">
                <a:ln w="22225">
                  <a:solidFill>
                    <a:schemeClr val="accent5"/>
                  </a:solidFill>
                  <a:prstDash val="solid"/>
                </a:ln>
                <a:solidFill>
                  <a:srgbClr val="92D050"/>
                </a:solidFill>
                <a:latin typeface="Agency FB" panose="020B0503020202020204" pitchFamily="34" charset="0"/>
              </a:rPr>
              <a:t>GOBIERNO AUTÓNOMO DESCENTRALIZADO MUNICIPAL DEL CANTÓN</a:t>
            </a:r>
            <a:br>
              <a:rPr lang="es-EC" b="1" dirty="0">
                <a:ln w="22225">
                  <a:solidFill>
                    <a:schemeClr val="accent5"/>
                  </a:solidFill>
                  <a:prstDash val="solid"/>
                </a:ln>
                <a:solidFill>
                  <a:srgbClr val="92D050"/>
                </a:solidFill>
                <a:latin typeface="Agency FB" panose="020B0503020202020204" pitchFamily="34" charset="0"/>
              </a:rPr>
            </a:br>
            <a:r>
              <a:rPr lang="es-EC" b="1" dirty="0">
                <a:ln w="22225">
                  <a:solidFill>
                    <a:schemeClr val="accent5"/>
                  </a:solidFill>
                  <a:prstDash val="solid"/>
                </a:ln>
                <a:solidFill>
                  <a:srgbClr val="92D050"/>
                </a:solidFill>
                <a:latin typeface="Agency FB" panose="020B0503020202020204" pitchFamily="34" charset="0"/>
              </a:rPr>
              <a:t>OLMEDO-MANABÍ </a:t>
            </a:r>
            <a:endParaRPr lang="en-US" b="1" dirty="0">
              <a:ln w="22225">
                <a:solidFill>
                  <a:schemeClr val="accent5"/>
                </a:solidFill>
                <a:prstDash val="solid"/>
              </a:ln>
              <a:solidFill>
                <a:srgbClr val="92D050"/>
              </a:solidFill>
              <a:latin typeface="Agency FB" panose="020B0503020202020204" pitchFamily="34"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5096" y="0"/>
            <a:ext cx="2096905" cy="1714500"/>
          </a:xfrm>
          <a:prstGeom prst="rect">
            <a:avLst/>
          </a:prstGeom>
        </p:spPr>
      </p:pic>
    </p:spTree>
    <p:extLst>
      <p:ext uri="{BB962C8B-B14F-4D97-AF65-F5344CB8AC3E}">
        <p14:creationId xmlns:p14="http://schemas.microsoft.com/office/powerpoint/2010/main" val="3253204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0"/>
            <a:ext cx="12192000" cy="6858000"/>
          </a:xfrm>
          <a:prstGeom prst="rect">
            <a:avLst/>
          </a:prstGeom>
          <a:blipFill dpi="0" rotWithShape="1">
            <a:blip r:embed="rId2">
              <a:alphaModFix amt="1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5096" y="0"/>
            <a:ext cx="2096905" cy="1714500"/>
          </a:xfrm>
          <a:prstGeom prst="rect">
            <a:avLst/>
          </a:prstGeom>
        </p:spPr>
      </p:pic>
      <p:graphicFrame>
        <p:nvGraphicFramePr>
          <p:cNvPr id="9" name="Diagrama 8"/>
          <p:cNvGraphicFramePr/>
          <p:nvPr>
            <p:extLst>
              <p:ext uri="{D42A27DB-BD31-4B8C-83A1-F6EECF244321}">
                <p14:modId xmlns:p14="http://schemas.microsoft.com/office/powerpoint/2010/main" val="648073743"/>
              </p:ext>
            </p:extLst>
          </p:nvPr>
        </p:nvGraphicFramePr>
        <p:xfrm>
          <a:off x="1002323" y="140677"/>
          <a:ext cx="9157678" cy="6611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185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0"/>
            <a:ext cx="12192000" cy="6858000"/>
          </a:xfrm>
          <a:prstGeom prst="rect">
            <a:avLst/>
          </a:prstGeom>
          <a:blipFill dpi="0" rotWithShape="1">
            <a:blip r:embed="rId2">
              <a:alphaModFix amt="1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5096" y="0"/>
            <a:ext cx="2096905" cy="1714500"/>
          </a:xfrm>
          <a:prstGeom prst="rect">
            <a:avLst/>
          </a:prstGeom>
        </p:spPr>
      </p:pic>
      <p:sp>
        <p:nvSpPr>
          <p:cNvPr id="6" name="Título 1"/>
          <p:cNvSpPr>
            <a:spLocks noGrp="1"/>
          </p:cNvSpPr>
          <p:nvPr>
            <p:ph type="title"/>
          </p:nvPr>
        </p:nvSpPr>
        <p:spPr>
          <a:xfrm>
            <a:off x="1269332" y="2868443"/>
            <a:ext cx="9653337" cy="1121114"/>
          </a:xfrm>
          <a:noFill/>
          <a:ln>
            <a:noFill/>
          </a:ln>
        </p:spPr>
        <p:style>
          <a:lnRef idx="2">
            <a:schemeClr val="accent6"/>
          </a:lnRef>
          <a:fillRef idx="1">
            <a:schemeClr val="lt1"/>
          </a:fillRef>
          <a:effectRef idx="0">
            <a:schemeClr val="accent6"/>
          </a:effectRef>
          <a:fontRef idx="minor">
            <a:schemeClr val="dk1"/>
          </a:fontRef>
        </p:style>
        <p:txBody>
          <a:bodyPr>
            <a:noAutofit/>
          </a:bodyPr>
          <a:lstStyle/>
          <a:p>
            <a:pPr algn="ctr"/>
            <a:r>
              <a:rPr lang="es-ES" sz="6600" b="1" dirty="0">
                <a:ln w="22225">
                  <a:solidFill>
                    <a:schemeClr val="accent5"/>
                  </a:solidFill>
                  <a:prstDash val="solid"/>
                </a:ln>
                <a:solidFill>
                  <a:srgbClr val="92D050"/>
                </a:solidFill>
                <a:latin typeface="Agency FB" panose="020B0503020202020204" pitchFamily="34" charset="0"/>
                <a:ea typeface="+mj-ea"/>
                <a:cs typeface="+mj-cs"/>
              </a:rPr>
              <a:t>RESOLUCIONES ADOPTADAS EN SESIÓN ORDINARIA</a:t>
            </a:r>
            <a:endParaRPr lang="en-US" sz="6600" b="1" dirty="0">
              <a:ln w="22225">
                <a:solidFill>
                  <a:schemeClr val="accent5"/>
                </a:solidFill>
                <a:prstDash val="solid"/>
              </a:ln>
              <a:solidFill>
                <a:srgbClr val="92D050"/>
              </a:solidFill>
              <a:latin typeface="Agency FB" panose="020B0503020202020204" pitchFamily="34" charset="0"/>
              <a:ea typeface="+mj-ea"/>
              <a:cs typeface="+mj-cs"/>
            </a:endParaRPr>
          </a:p>
        </p:txBody>
      </p:sp>
    </p:spTree>
    <p:extLst>
      <p:ext uri="{BB962C8B-B14F-4D97-AF65-F5344CB8AC3E}">
        <p14:creationId xmlns:p14="http://schemas.microsoft.com/office/powerpoint/2010/main" val="1155542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0"/>
            <a:ext cx="12192000" cy="6858000"/>
          </a:xfrm>
          <a:prstGeom prst="rect">
            <a:avLst/>
          </a:prstGeom>
          <a:blipFill dpi="0" rotWithShape="1">
            <a:blip r:embed="rId2">
              <a:alphaModFix amt="1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5096" y="0"/>
            <a:ext cx="2096905" cy="1714500"/>
          </a:xfrm>
          <a:prstGeom prst="rect">
            <a:avLst/>
          </a:prstGeom>
        </p:spPr>
      </p:pic>
      <p:graphicFrame>
        <p:nvGraphicFramePr>
          <p:cNvPr id="9" name="Diagrama 8"/>
          <p:cNvGraphicFramePr/>
          <p:nvPr>
            <p:extLst>
              <p:ext uri="{D42A27DB-BD31-4B8C-83A1-F6EECF244321}">
                <p14:modId xmlns:p14="http://schemas.microsoft.com/office/powerpoint/2010/main" val="1753074261"/>
              </p:ext>
            </p:extLst>
          </p:nvPr>
        </p:nvGraphicFramePr>
        <p:xfrm>
          <a:off x="1002323" y="140677"/>
          <a:ext cx="9157678" cy="6611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2968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0"/>
            <a:ext cx="12192000" cy="6858000"/>
          </a:xfrm>
          <a:prstGeom prst="rect">
            <a:avLst/>
          </a:prstGeom>
          <a:blipFill dpi="0" rotWithShape="1">
            <a:blip r:embed="rId2">
              <a:alphaModFix amt="1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5096" y="0"/>
            <a:ext cx="2096905" cy="1714500"/>
          </a:xfrm>
          <a:prstGeom prst="rect">
            <a:avLst/>
          </a:prstGeom>
        </p:spPr>
      </p:pic>
      <p:graphicFrame>
        <p:nvGraphicFramePr>
          <p:cNvPr id="9" name="Diagrama 8"/>
          <p:cNvGraphicFramePr/>
          <p:nvPr>
            <p:extLst>
              <p:ext uri="{D42A27DB-BD31-4B8C-83A1-F6EECF244321}">
                <p14:modId xmlns:p14="http://schemas.microsoft.com/office/powerpoint/2010/main" val="167081485"/>
              </p:ext>
            </p:extLst>
          </p:nvPr>
        </p:nvGraphicFramePr>
        <p:xfrm>
          <a:off x="1002323" y="140677"/>
          <a:ext cx="9157678" cy="6611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7603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0"/>
            <a:ext cx="12192000" cy="6858000"/>
          </a:xfrm>
          <a:prstGeom prst="rect">
            <a:avLst/>
          </a:prstGeom>
          <a:blipFill dpi="0" rotWithShape="1">
            <a:blip r:embed="rId2">
              <a:alphaModFix amt="1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p:cNvSpPr>
            <a:spLocks noGrp="1"/>
          </p:cNvSpPr>
          <p:nvPr>
            <p:ph type="title"/>
          </p:nvPr>
        </p:nvSpPr>
        <p:spPr>
          <a:xfrm>
            <a:off x="838200" y="194468"/>
            <a:ext cx="10515600" cy="1082901"/>
          </a:xfrm>
          <a:ln>
            <a:solidFill>
              <a:schemeClr val="accent6"/>
            </a:solidFill>
          </a:ln>
        </p:spPr>
        <p:txBody>
          <a:bodyPr/>
          <a:lstStyle/>
          <a:p>
            <a:pPr algn="ctr"/>
            <a:r>
              <a:rPr lang="en-US" b="1" dirty="0">
                <a:latin typeface="Agency FB" panose="020B0503020202020204" pitchFamily="34" charset="0"/>
              </a:rPr>
              <a:t>ORDENANZAS APROBADAS</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5096" y="0"/>
            <a:ext cx="2096905" cy="1714500"/>
          </a:xfrm>
          <a:prstGeom prst="rect">
            <a:avLst/>
          </a:prstGeom>
        </p:spPr>
      </p:pic>
      <p:sp>
        <p:nvSpPr>
          <p:cNvPr id="6" name="Rectángulo: esquinas redondeadas 5">
            <a:extLst>
              <a:ext uri="{FF2B5EF4-FFF2-40B4-BE49-F238E27FC236}">
                <a16:creationId xmlns:a16="http://schemas.microsoft.com/office/drawing/2014/main" id="{92A4602B-FB25-4AAB-B202-5D1CDFDC1741}"/>
              </a:ext>
            </a:extLst>
          </p:cNvPr>
          <p:cNvSpPr/>
          <p:nvPr/>
        </p:nvSpPr>
        <p:spPr>
          <a:xfrm>
            <a:off x="4340087" y="1543670"/>
            <a:ext cx="3511826" cy="8613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b="1" dirty="0">
                <a:solidFill>
                  <a:srgbClr val="0070C0"/>
                </a:solidFill>
                <a:latin typeface="Agency FB" panose="020B0503020202020204" pitchFamily="34" charset="0"/>
              </a:rPr>
              <a:t>MUNICIPALES </a:t>
            </a:r>
            <a:endParaRPr lang="es-EC" sz="3200" b="1" dirty="0">
              <a:solidFill>
                <a:srgbClr val="0070C0"/>
              </a:solidFill>
              <a:latin typeface="Agency FB" panose="020B0503020202020204" pitchFamily="34" charset="0"/>
            </a:endParaRPr>
          </a:p>
        </p:txBody>
      </p:sp>
      <p:cxnSp>
        <p:nvCxnSpPr>
          <p:cNvPr id="8" name="Conector: angular 7">
            <a:extLst>
              <a:ext uri="{FF2B5EF4-FFF2-40B4-BE49-F238E27FC236}">
                <a16:creationId xmlns:a16="http://schemas.microsoft.com/office/drawing/2014/main" id="{6E685842-BA51-4317-ACFC-CAF5CD794261}"/>
              </a:ext>
            </a:extLst>
          </p:cNvPr>
          <p:cNvCxnSpPr>
            <a:cxnSpLocks/>
            <a:stCxn id="6" idx="1"/>
          </p:cNvCxnSpPr>
          <p:nvPr/>
        </p:nvCxnSpPr>
        <p:spPr>
          <a:xfrm rot="10800000" flipV="1">
            <a:off x="1807265" y="1974366"/>
            <a:ext cx="2532822" cy="4292982"/>
          </a:xfrm>
          <a:prstGeom prst="bentConnector2">
            <a:avLst/>
          </a:prstGeom>
          <a:ln>
            <a:tailEnd type="triangle"/>
          </a:ln>
        </p:spPr>
        <p:style>
          <a:lnRef idx="3">
            <a:schemeClr val="accent6"/>
          </a:lnRef>
          <a:fillRef idx="0">
            <a:schemeClr val="accent6"/>
          </a:fillRef>
          <a:effectRef idx="2">
            <a:schemeClr val="accent6"/>
          </a:effectRef>
          <a:fontRef idx="minor">
            <a:schemeClr val="tx1"/>
          </a:fontRef>
        </p:style>
      </p:cxnSp>
      <p:sp>
        <p:nvSpPr>
          <p:cNvPr id="18" name="Rectángulo 17">
            <a:extLst>
              <a:ext uri="{FF2B5EF4-FFF2-40B4-BE49-F238E27FC236}">
                <a16:creationId xmlns:a16="http://schemas.microsoft.com/office/drawing/2014/main" id="{21F83C07-F053-469B-863D-4C986FE8B70A}"/>
              </a:ext>
            </a:extLst>
          </p:cNvPr>
          <p:cNvSpPr/>
          <p:nvPr/>
        </p:nvSpPr>
        <p:spPr>
          <a:xfrm>
            <a:off x="1166191" y="2559154"/>
            <a:ext cx="1881809" cy="708113"/>
          </a:xfrm>
          <a:prstGeom prst="rect">
            <a:avLst/>
          </a:prstGeom>
          <a:ln>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pPr marL="285750" indent="-285750">
              <a:buFont typeface="Arial" panose="020B0604020202020204" pitchFamily="34" charset="0"/>
              <a:buChar char="•"/>
            </a:pPr>
            <a:r>
              <a:rPr lang="es-EC" sz="2000" b="1" dirty="0">
                <a:solidFill>
                  <a:srgbClr val="0070C0"/>
                </a:solidFill>
                <a:latin typeface="Agency FB" panose="020B0503020202020204" pitchFamily="34" charset="0"/>
              </a:rPr>
              <a:t>ORDENANZA MUNICIPAL 101</a:t>
            </a:r>
          </a:p>
        </p:txBody>
      </p:sp>
      <p:sp>
        <p:nvSpPr>
          <p:cNvPr id="19" name="Rectángulo 18">
            <a:extLst>
              <a:ext uri="{FF2B5EF4-FFF2-40B4-BE49-F238E27FC236}">
                <a16:creationId xmlns:a16="http://schemas.microsoft.com/office/drawing/2014/main" id="{6A5D5178-71EA-464E-8289-DF3ACE4B3B4D}"/>
              </a:ext>
            </a:extLst>
          </p:cNvPr>
          <p:cNvSpPr/>
          <p:nvPr/>
        </p:nvSpPr>
        <p:spPr>
          <a:xfrm>
            <a:off x="1166191" y="3615830"/>
            <a:ext cx="1881809" cy="656340"/>
          </a:xfrm>
          <a:prstGeom prst="rect">
            <a:avLst/>
          </a:prstGeom>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marL="285750" indent="-285750">
              <a:buFont typeface="Arial" panose="020B0604020202020204" pitchFamily="34" charset="0"/>
              <a:buChar char="•"/>
            </a:pPr>
            <a:r>
              <a:rPr lang="es-EC" sz="2000" b="1" dirty="0">
                <a:solidFill>
                  <a:srgbClr val="0070C0"/>
                </a:solidFill>
                <a:latin typeface="Agency FB" panose="020B0503020202020204" pitchFamily="34" charset="0"/>
              </a:rPr>
              <a:t>ORDENANZA MUNICIPAL 102</a:t>
            </a:r>
          </a:p>
        </p:txBody>
      </p:sp>
      <p:sp>
        <p:nvSpPr>
          <p:cNvPr id="20" name="Rectángulo 19">
            <a:extLst>
              <a:ext uri="{FF2B5EF4-FFF2-40B4-BE49-F238E27FC236}">
                <a16:creationId xmlns:a16="http://schemas.microsoft.com/office/drawing/2014/main" id="{49010706-6C83-4D96-A1BA-65FD12A71D9F}"/>
              </a:ext>
            </a:extLst>
          </p:cNvPr>
          <p:cNvSpPr/>
          <p:nvPr/>
        </p:nvSpPr>
        <p:spPr>
          <a:xfrm>
            <a:off x="1166191" y="4677882"/>
            <a:ext cx="1881809" cy="712921"/>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marL="285750" indent="-285750">
              <a:buFont typeface="Arial" panose="020B0604020202020204" pitchFamily="34" charset="0"/>
              <a:buChar char="•"/>
            </a:pPr>
            <a:r>
              <a:rPr lang="es-EC" sz="2000" b="1" dirty="0">
                <a:solidFill>
                  <a:srgbClr val="0070C0"/>
                </a:solidFill>
                <a:latin typeface="Agency FB" panose="020B0503020202020204" pitchFamily="34" charset="0"/>
              </a:rPr>
              <a:t>ORDENANZA MUNICIPAL 103</a:t>
            </a:r>
          </a:p>
        </p:txBody>
      </p:sp>
      <p:sp>
        <p:nvSpPr>
          <p:cNvPr id="21" name="Rectángulo 20">
            <a:extLst>
              <a:ext uri="{FF2B5EF4-FFF2-40B4-BE49-F238E27FC236}">
                <a16:creationId xmlns:a16="http://schemas.microsoft.com/office/drawing/2014/main" id="{13879CD7-66F6-4D51-9513-7CFC45A67E99}"/>
              </a:ext>
            </a:extLst>
          </p:cNvPr>
          <p:cNvSpPr/>
          <p:nvPr/>
        </p:nvSpPr>
        <p:spPr>
          <a:xfrm>
            <a:off x="1166191" y="5739366"/>
            <a:ext cx="1881809" cy="712921"/>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s-EC" sz="2000" b="1" dirty="0">
                <a:solidFill>
                  <a:srgbClr val="0070C0"/>
                </a:solidFill>
                <a:latin typeface="Agency FB" panose="020B0503020202020204" pitchFamily="34" charset="0"/>
              </a:rPr>
              <a:t>ORDENANZA MUNICIPAL 104</a:t>
            </a:r>
          </a:p>
        </p:txBody>
      </p:sp>
      <p:sp>
        <p:nvSpPr>
          <p:cNvPr id="23" name="Flecha: hacia abajo 22">
            <a:extLst>
              <a:ext uri="{FF2B5EF4-FFF2-40B4-BE49-F238E27FC236}">
                <a16:creationId xmlns:a16="http://schemas.microsoft.com/office/drawing/2014/main" id="{DEBA58B9-06B4-4851-9C74-98F5B1CEC445}"/>
              </a:ext>
            </a:extLst>
          </p:cNvPr>
          <p:cNvSpPr/>
          <p:nvPr/>
        </p:nvSpPr>
        <p:spPr>
          <a:xfrm rot="16200000">
            <a:off x="3211169" y="2519607"/>
            <a:ext cx="443527" cy="743361"/>
          </a:xfrm>
          <a:prstGeom prst="downArrow">
            <a:avLst>
              <a:gd name="adj1" fmla="val 50000"/>
              <a:gd name="adj2" fmla="val 52067"/>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dirty="0"/>
          </a:p>
        </p:txBody>
      </p:sp>
      <p:sp>
        <p:nvSpPr>
          <p:cNvPr id="24" name="Flecha: hacia abajo 23">
            <a:extLst>
              <a:ext uri="{FF2B5EF4-FFF2-40B4-BE49-F238E27FC236}">
                <a16:creationId xmlns:a16="http://schemas.microsoft.com/office/drawing/2014/main" id="{81CE2834-ACF8-419E-AE4B-CDAD4E290151}"/>
              </a:ext>
            </a:extLst>
          </p:cNvPr>
          <p:cNvSpPr/>
          <p:nvPr/>
        </p:nvSpPr>
        <p:spPr>
          <a:xfrm rot="16200000">
            <a:off x="3210340" y="3572319"/>
            <a:ext cx="443527" cy="743361"/>
          </a:xfrm>
          <a:prstGeom prst="downArrow">
            <a:avLst>
              <a:gd name="adj1" fmla="val 50000"/>
              <a:gd name="adj2" fmla="val 52067"/>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dirty="0"/>
          </a:p>
        </p:txBody>
      </p:sp>
      <p:sp>
        <p:nvSpPr>
          <p:cNvPr id="25" name="Flecha: hacia abajo 24">
            <a:extLst>
              <a:ext uri="{FF2B5EF4-FFF2-40B4-BE49-F238E27FC236}">
                <a16:creationId xmlns:a16="http://schemas.microsoft.com/office/drawing/2014/main" id="{4CBDB298-3239-4745-A327-EB7657FC5895}"/>
              </a:ext>
            </a:extLst>
          </p:cNvPr>
          <p:cNvSpPr/>
          <p:nvPr/>
        </p:nvSpPr>
        <p:spPr>
          <a:xfrm rot="16200000">
            <a:off x="3211168" y="4712845"/>
            <a:ext cx="443527" cy="743361"/>
          </a:xfrm>
          <a:prstGeom prst="downArrow">
            <a:avLst>
              <a:gd name="adj1" fmla="val 50000"/>
              <a:gd name="adj2" fmla="val 52067"/>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dirty="0"/>
          </a:p>
        </p:txBody>
      </p:sp>
      <p:sp>
        <p:nvSpPr>
          <p:cNvPr id="26" name="Flecha: hacia abajo 25">
            <a:extLst>
              <a:ext uri="{FF2B5EF4-FFF2-40B4-BE49-F238E27FC236}">
                <a16:creationId xmlns:a16="http://schemas.microsoft.com/office/drawing/2014/main" id="{4B1749F1-0215-4DB6-AA90-9D748F2AD6DA}"/>
              </a:ext>
            </a:extLst>
          </p:cNvPr>
          <p:cNvSpPr/>
          <p:nvPr/>
        </p:nvSpPr>
        <p:spPr>
          <a:xfrm rot="16200000">
            <a:off x="3210340" y="5731209"/>
            <a:ext cx="443527" cy="743361"/>
          </a:xfrm>
          <a:prstGeom prst="downArrow">
            <a:avLst>
              <a:gd name="adj1" fmla="val 50000"/>
              <a:gd name="adj2" fmla="val 52067"/>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dirty="0"/>
          </a:p>
        </p:txBody>
      </p:sp>
      <p:sp>
        <p:nvSpPr>
          <p:cNvPr id="27" name="Rectángulo: esquinas redondeadas 26">
            <a:extLst>
              <a:ext uri="{FF2B5EF4-FFF2-40B4-BE49-F238E27FC236}">
                <a16:creationId xmlns:a16="http://schemas.microsoft.com/office/drawing/2014/main" id="{8B8E9F95-0795-4D4D-B60C-17B41A33FA43}"/>
              </a:ext>
            </a:extLst>
          </p:cNvPr>
          <p:cNvSpPr/>
          <p:nvPr/>
        </p:nvSpPr>
        <p:spPr>
          <a:xfrm>
            <a:off x="3791359" y="2604550"/>
            <a:ext cx="5220119" cy="1005182"/>
          </a:xfrm>
          <a:prstGeom prst="roundRect">
            <a:avLst/>
          </a:prstGeom>
          <a:solidFill>
            <a:srgbClr val="00B0F0"/>
          </a:solidFill>
        </p:spPr>
        <p:style>
          <a:lnRef idx="0">
            <a:schemeClr val="accent4"/>
          </a:lnRef>
          <a:fillRef idx="3">
            <a:schemeClr val="accent4"/>
          </a:fillRef>
          <a:effectRef idx="3">
            <a:schemeClr val="accent4"/>
          </a:effectRef>
          <a:fontRef idx="minor">
            <a:schemeClr val="lt1"/>
          </a:fontRef>
        </p:style>
        <p:txBody>
          <a:bodyPr rtlCol="0" anchor="ctr"/>
          <a:lstStyle/>
          <a:p>
            <a:pPr algn="just"/>
            <a:r>
              <a:rPr lang="es-EC" sz="2000" b="1" dirty="0">
                <a:latin typeface="Agency FB" panose="020B0503020202020204" pitchFamily="34" charset="0"/>
              </a:rPr>
              <a:t>REFORMATORIA A LA ORDENANZA DE FACILIDADES DE PAGO</a:t>
            </a:r>
          </a:p>
        </p:txBody>
      </p:sp>
      <p:sp>
        <p:nvSpPr>
          <p:cNvPr id="28" name="Rectángulo: esquinas redondeadas 27">
            <a:extLst>
              <a:ext uri="{FF2B5EF4-FFF2-40B4-BE49-F238E27FC236}">
                <a16:creationId xmlns:a16="http://schemas.microsoft.com/office/drawing/2014/main" id="{A2150377-5455-4DA6-BA88-FCBD8FDE11DE}"/>
              </a:ext>
            </a:extLst>
          </p:cNvPr>
          <p:cNvSpPr/>
          <p:nvPr/>
        </p:nvSpPr>
        <p:spPr>
          <a:xfrm>
            <a:off x="3817035" y="3694246"/>
            <a:ext cx="5194443" cy="945980"/>
          </a:xfrm>
          <a:prstGeom prst="roundRect">
            <a:avLst/>
          </a:prstGeom>
          <a:solidFill>
            <a:srgbClr val="0070C0"/>
          </a:solidFill>
        </p:spPr>
        <p:style>
          <a:lnRef idx="0">
            <a:schemeClr val="accent4"/>
          </a:lnRef>
          <a:fillRef idx="3">
            <a:schemeClr val="accent4"/>
          </a:fillRef>
          <a:effectRef idx="3">
            <a:schemeClr val="accent4"/>
          </a:effectRef>
          <a:fontRef idx="minor">
            <a:schemeClr val="lt1"/>
          </a:fontRef>
        </p:style>
        <p:txBody>
          <a:bodyPr rtlCol="0" anchor="ctr"/>
          <a:lstStyle/>
          <a:p>
            <a:pPr algn="just"/>
            <a:r>
              <a:rPr lang="es-MX" sz="2000" b="1" dirty="0">
                <a:latin typeface="Agency FB" panose="020B0503020202020204" pitchFamily="34" charset="0"/>
              </a:rPr>
              <a:t>RECONOCIMIENTO DE LA MUJER RURAL</a:t>
            </a:r>
            <a:endParaRPr lang="es-EC" sz="2000" b="1" dirty="0">
              <a:latin typeface="Agency FB" panose="020B0503020202020204" pitchFamily="34" charset="0"/>
            </a:endParaRPr>
          </a:p>
        </p:txBody>
      </p:sp>
      <p:sp>
        <p:nvSpPr>
          <p:cNvPr id="29" name="Rectángulo: esquinas redondeadas 28">
            <a:extLst>
              <a:ext uri="{FF2B5EF4-FFF2-40B4-BE49-F238E27FC236}">
                <a16:creationId xmlns:a16="http://schemas.microsoft.com/office/drawing/2014/main" id="{03405EA3-91B2-483E-9774-1EB2D2C6872E}"/>
              </a:ext>
            </a:extLst>
          </p:cNvPr>
          <p:cNvSpPr/>
          <p:nvPr/>
        </p:nvSpPr>
        <p:spPr>
          <a:xfrm>
            <a:off x="3817035" y="4758493"/>
            <a:ext cx="5220949" cy="914339"/>
          </a:xfrm>
          <a:prstGeom prst="roundRect">
            <a:avLst/>
          </a:prstGeom>
          <a:solidFill>
            <a:srgbClr val="002060"/>
          </a:solidFill>
        </p:spPr>
        <p:style>
          <a:lnRef idx="0">
            <a:schemeClr val="accent4"/>
          </a:lnRef>
          <a:fillRef idx="3">
            <a:schemeClr val="accent4"/>
          </a:fillRef>
          <a:effectRef idx="3">
            <a:schemeClr val="accent4"/>
          </a:effectRef>
          <a:fontRef idx="minor">
            <a:schemeClr val="lt1"/>
          </a:fontRef>
        </p:style>
        <p:txBody>
          <a:bodyPr rtlCol="0" anchor="ctr"/>
          <a:lstStyle/>
          <a:p>
            <a:pPr algn="just"/>
            <a:r>
              <a:rPr lang="pt-BR" sz="2000" b="1" dirty="0">
                <a:latin typeface="Agency FB" panose="020B0503020202020204" pitchFamily="34" charset="0"/>
              </a:rPr>
              <a:t>CULTURA VIVA COMUNITARIA DE OLMEDO</a:t>
            </a:r>
            <a:endParaRPr lang="es-EC" sz="2000" b="1" dirty="0">
              <a:latin typeface="Agency FB" panose="020B0503020202020204" pitchFamily="34" charset="0"/>
            </a:endParaRPr>
          </a:p>
        </p:txBody>
      </p:sp>
      <p:sp>
        <p:nvSpPr>
          <p:cNvPr id="30" name="Rectángulo: esquinas redondeadas 29">
            <a:extLst>
              <a:ext uri="{FF2B5EF4-FFF2-40B4-BE49-F238E27FC236}">
                <a16:creationId xmlns:a16="http://schemas.microsoft.com/office/drawing/2014/main" id="{D9B155C3-450B-4985-A341-11FDF8126BC7}"/>
              </a:ext>
            </a:extLst>
          </p:cNvPr>
          <p:cNvSpPr/>
          <p:nvPr/>
        </p:nvSpPr>
        <p:spPr>
          <a:xfrm>
            <a:off x="3817035" y="5756252"/>
            <a:ext cx="5194443" cy="965432"/>
          </a:xfrm>
          <a:prstGeom prst="roundRect">
            <a:avLst/>
          </a:prstGeom>
          <a:solidFill>
            <a:schemeClr val="accent1">
              <a:lumMod val="5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just"/>
            <a:r>
              <a:rPr lang="es-MX" sz="2000" b="1" dirty="0">
                <a:latin typeface="Agency FB" panose="020B0503020202020204" pitchFamily="34" charset="0"/>
              </a:rPr>
              <a:t>LIMPIEZA DE LOS TERRENOS DEL CANTÓN OLMEDO</a:t>
            </a:r>
            <a:endParaRPr lang="es-EC" sz="2000" b="1" dirty="0">
              <a:latin typeface="Agency FB" panose="020B0503020202020204" pitchFamily="34" charset="0"/>
            </a:endParaRPr>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9163" y="5503985"/>
            <a:ext cx="2294635" cy="1181285"/>
          </a:xfrm>
          <a:prstGeom prst="rect">
            <a:avLst/>
          </a:prstGeom>
          <a:ln>
            <a:noFill/>
          </a:ln>
          <a:effectLst>
            <a:outerShdw blurRad="292100" dist="139700" dir="2700000" algn="tl" rotWithShape="0">
              <a:srgbClr val="333333">
                <a:alpha val="65000"/>
              </a:srgbClr>
            </a:outerShdw>
          </a:effectLst>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0407" y="4118634"/>
            <a:ext cx="2294635" cy="1242395"/>
          </a:xfrm>
          <a:prstGeom prst="rect">
            <a:avLst/>
          </a:prstGeom>
          <a:ln>
            <a:noFill/>
          </a:ln>
          <a:effectLst>
            <a:outerShdw blurRad="292100" dist="139700" dir="2700000" algn="tl" rotWithShape="0">
              <a:srgbClr val="333333">
                <a:alpha val="65000"/>
              </a:srgbClr>
            </a:outerShdw>
          </a:effectLst>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59163" y="2669524"/>
            <a:ext cx="2294635" cy="13061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37008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0"/>
            <a:ext cx="12192000" cy="6858000"/>
          </a:xfrm>
          <a:prstGeom prst="rect">
            <a:avLst/>
          </a:prstGeom>
          <a:blipFill dpi="0" rotWithShape="1">
            <a:blip r:embed="rId2">
              <a:alphaModFix amt="1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5096" y="0"/>
            <a:ext cx="2096905" cy="1714500"/>
          </a:xfrm>
          <a:prstGeom prst="rect">
            <a:avLst/>
          </a:prstGeom>
        </p:spPr>
      </p:pic>
      <p:sp>
        <p:nvSpPr>
          <p:cNvPr id="6" name="Rectángulo: esquinas redondeadas 5">
            <a:extLst>
              <a:ext uri="{FF2B5EF4-FFF2-40B4-BE49-F238E27FC236}">
                <a16:creationId xmlns:a16="http://schemas.microsoft.com/office/drawing/2014/main" id="{92A4602B-FB25-4AAB-B202-5D1CDFDC1741}"/>
              </a:ext>
            </a:extLst>
          </p:cNvPr>
          <p:cNvSpPr/>
          <p:nvPr/>
        </p:nvSpPr>
        <p:spPr>
          <a:xfrm>
            <a:off x="4340087" y="896258"/>
            <a:ext cx="3511826" cy="8613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b="1" dirty="0">
                <a:solidFill>
                  <a:srgbClr val="0070C0"/>
                </a:solidFill>
                <a:latin typeface="Agency FB" panose="020B0503020202020204" pitchFamily="34" charset="0"/>
              </a:rPr>
              <a:t>PRESUPUESTARIAS </a:t>
            </a:r>
            <a:endParaRPr lang="es-EC" sz="3200" b="1" dirty="0">
              <a:solidFill>
                <a:srgbClr val="0070C0"/>
              </a:solidFill>
              <a:latin typeface="Agency FB" panose="020B0503020202020204" pitchFamily="34" charset="0"/>
            </a:endParaRPr>
          </a:p>
        </p:txBody>
      </p:sp>
      <p:cxnSp>
        <p:nvCxnSpPr>
          <p:cNvPr id="8" name="Conector: angular 7">
            <a:extLst>
              <a:ext uri="{FF2B5EF4-FFF2-40B4-BE49-F238E27FC236}">
                <a16:creationId xmlns:a16="http://schemas.microsoft.com/office/drawing/2014/main" id="{6E685842-BA51-4317-ACFC-CAF5CD794261}"/>
              </a:ext>
            </a:extLst>
          </p:cNvPr>
          <p:cNvCxnSpPr>
            <a:cxnSpLocks/>
            <a:stCxn id="6" idx="1"/>
          </p:cNvCxnSpPr>
          <p:nvPr/>
        </p:nvCxnSpPr>
        <p:spPr>
          <a:xfrm rot="10800000" flipV="1">
            <a:off x="1807265" y="1326954"/>
            <a:ext cx="2532822" cy="4292982"/>
          </a:xfrm>
          <a:prstGeom prst="bentConnector2">
            <a:avLst/>
          </a:prstGeom>
          <a:ln>
            <a:tailEnd type="triangle"/>
          </a:ln>
        </p:spPr>
        <p:style>
          <a:lnRef idx="3">
            <a:schemeClr val="accent6"/>
          </a:lnRef>
          <a:fillRef idx="0">
            <a:schemeClr val="accent6"/>
          </a:fillRef>
          <a:effectRef idx="2">
            <a:schemeClr val="accent6"/>
          </a:effectRef>
          <a:fontRef idx="minor">
            <a:schemeClr val="tx1"/>
          </a:fontRef>
        </p:style>
      </p:cxnSp>
      <p:sp>
        <p:nvSpPr>
          <p:cNvPr id="19" name="Rectángulo 18">
            <a:extLst>
              <a:ext uri="{FF2B5EF4-FFF2-40B4-BE49-F238E27FC236}">
                <a16:creationId xmlns:a16="http://schemas.microsoft.com/office/drawing/2014/main" id="{6A5D5178-71EA-464E-8289-DF3ACE4B3B4D}"/>
              </a:ext>
            </a:extLst>
          </p:cNvPr>
          <p:cNvSpPr/>
          <p:nvPr/>
        </p:nvSpPr>
        <p:spPr>
          <a:xfrm>
            <a:off x="993911" y="2639134"/>
            <a:ext cx="2532823" cy="712921"/>
          </a:xfrm>
          <a:prstGeom prst="rect">
            <a:avLst/>
          </a:prstGeom>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marL="285750" indent="-285750">
              <a:buFont typeface="Arial" panose="020B0604020202020204" pitchFamily="34" charset="0"/>
              <a:buChar char="•"/>
            </a:pPr>
            <a:r>
              <a:rPr lang="es-EC" sz="2000" b="1" dirty="0">
                <a:solidFill>
                  <a:srgbClr val="0070C0"/>
                </a:solidFill>
                <a:latin typeface="Agency FB" panose="020B0503020202020204" pitchFamily="34" charset="0"/>
              </a:rPr>
              <a:t>ORDENANZA PRESUPUESTARIA 101</a:t>
            </a:r>
          </a:p>
        </p:txBody>
      </p:sp>
      <p:sp>
        <p:nvSpPr>
          <p:cNvPr id="21" name="Rectángulo 20">
            <a:extLst>
              <a:ext uri="{FF2B5EF4-FFF2-40B4-BE49-F238E27FC236}">
                <a16:creationId xmlns:a16="http://schemas.microsoft.com/office/drawing/2014/main" id="{13879CD7-66F6-4D51-9513-7CFC45A67E99}"/>
              </a:ext>
            </a:extLst>
          </p:cNvPr>
          <p:cNvSpPr/>
          <p:nvPr/>
        </p:nvSpPr>
        <p:spPr>
          <a:xfrm>
            <a:off x="993911" y="4825621"/>
            <a:ext cx="2532823" cy="813390"/>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s-EC" sz="2000" b="1" dirty="0">
                <a:solidFill>
                  <a:srgbClr val="0070C0"/>
                </a:solidFill>
                <a:latin typeface="Agency FB" panose="020B0503020202020204" pitchFamily="34" charset="0"/>
              </a:rPr>
              <a:t>ORDENANZA PRESUPUESTARIA 102</a:t>
            </a:r>
          </a:p>
        </p:txBody>
      </p:sp>
      <p:sp>
        <p:nvSpPr>
          <p:cNvPr id="24" name="Flecha: hacia abajo 23">
            <a:extLst>
              <a:ext uri="{FF2B5EF4-FFF2-40B4-BE49-F238E27FC236}">
                <a16:creationId xmlns:a16="http://schemas.microsoft.com/office/drawing/2014/main" id="{81CE2834-ACF8-419E-AE4B-CDAD4E290151}"/>
              </a:ext>
            </a:extLst>
          </p:cNvPr>
          <p:cNvSpPr/>
          <p:nvPr/>
        </p:nvSpPr>
        <p:spPr>
          <a:xfrm rot="16200000">
            <a:off x="3662268" y="2630614"/>
            <a:ext cx="443527" cy="743361"/>
          </a:xfrm>
          <a:prstGeom prst="downArrow">
            <a:avLst>
              <a:gd name="adj1" fmla="val 50000"/>
              <a:gd name="adj2" fmla="val 52067"/>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dirty="0"/>
          </a:p>
        </p:txBody>
      </p:sp>
      <p:sp>
        <p:nvSpPr>
          <p:cNvPr id="26" name="Flecha: hacia abajo 25">
            <a:extLst>
              <a:ext uri="{FF2B5EF4-FFF2-40B4-BE49-F238E27FC236}">
                <a16:creationId xmlns:a16="http://schemas.microsoft.com/office/drawing/2014/main" id="{4B1749F1-0215-4DB6-AA90-9D748F2AD6DA}"/>
              </a:ext>
            </a:extLst>
          </p:cNvPr>
          <p:cNvSpPr/>
          <p:nvPr/>
        </p:nvSpPr>
        <p:spPr>
          <a:xfrm rot="16200000">
            <a:off x="3662159" y="4868727"/>
            <a:ext cx="443527" cy="743361"/>
          </a:xfrm>
          <a:prstGeom prst="downArrow">
            <a:avLst>
              <a:gd name="adj1" fmla="val 50000"/>
              <a:gd name="adj2" fmla="val 52067"/>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dirty="0"/>
          </a:p>
        </p:txBody>
      </p:sp>
      <p:sp>
        <p:nvSpPr>
          <p:cNvPr id="28" name="Rectángulo: esquinas redondeadas 27">
            <a:extLst>
              <a:ext uri="{FF2B5EF4-FFF2-40B4-BE49-F238E27FC236}">
                <a16:creationId xmlns:a16="http://schemas.microsoft.com/office/drawing/2014/main" id="{A2150377-5455-4DA6-BA88-FCBD8FDE11DE}"/>
              </a:ext>
            </a:extLst>
          </p:cNvPr>
          <p:cNvSpPr/>
          <p:nvPr/>
        </p:nvSpPr>
        <p:spPr>
          <a:xfrm>
            <a:off x="4255603" y="2742812"/>
            <a:ext cx="2639833" cy="945980"/>
          </a:xfrm>
          <a:prstGeom prst="roundRect">
            <a:avLst/>
          </a:prstGeom>
          <a:solidFill>
            <a:srgbClr val="0070C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s-EC" sz="2000" b="1" dirty="0">
                <a:latin typeface="Agency FB" panose="020B0503020202020204" pitchFamily="34" charset="0"/>
              </a:rPr>
              <a:t>PRESUPUESTO 2023</a:t>
            </a:r>
          </a:p>
        </p:txBody>
      </p:sp>
      <p:sp>
        <p:nvSpPr>
          <p:cNvPr id="30" name="Rectángulo: esquinas redondeadas 29">
            <a:extLst>
              <a:ext uri="{FF2B5EF4-FFF2-40B4-BE49-F238E27FC236}">
                <a16:creationId xmlns:a16="http://schemas.microsoft.com/office/drawing/2014/main" id="{D9B155C3-450B-4985-A341-11FDF8126BC7}"/>
              </a:ext>
            </a:extLst>
          </p:cNvPr>
          <p:cNvSpPr/>
          <p:nvPr/>
        </p:nvSpPr>
        <p:spPr>
          <a:xfrm>
            <a:off x="4255604" y="5018643"/>
            <a:ext cx="2639832" cy="965432"/>
          </a:xfrm>
          <a:prstGeom prst="roundRect">
            <a:avLst/>
          </a:prstGeom>
          <a:solidFill>
            <a:srgbClr val="00206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s-EC" sz="2000" b="1" dirty="0">
                <a:latin typeface="Agency FB" panose="020B0503020202020204" pitchFamily="34" charset="0"/>
              </a:rPr>
              <a:t>PRESUPUESTO 2024</a:t>
            </a: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2158" y="3224058"/>
            <a:ext cx="4228881" cy="23499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68241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0"/>
            <a:ext cx="12192000" cy="6858000"/>
          </a:xfrm>
          <a:prstGeom prst="rect">
            <a:avLst/>
          </a:prstGeom>
          <a:blipFill dpi="0" rotWithShape="1">
            <a:blip r:embed="rId2">
              <a:alphaModFix amt="1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5096" y="0"/>
            <a:ext cx="2096905" cy="1714500"/>
          </a:xfrm>
          <a:prstGeom prst="rect">
            <a:avLst/>
          </a:prstGeom>
        </p:spPr>
      </p:pic>
      <p:sp>
        <p:nvSpPr>
          <p:cNvPr id="6" name="Rectángulo: esquinas redondeadas 5">
            <a:extLst>
              <a:ext uri="{FF2B5EF4-FFF2-40B4-BE49-F238E27FC236}">
                <a16:creationId xmlns:a16="http://schemas.microsoft.com/office/drawing/2014/main" id="{92A4602B-FB25-4AAB-B202-5D1CDFDC1741}"/>
              </a:ext>
            </a:extLst>
          </p:cNvPr>
          <p:cNvSpPr/>
          <p:nvPr/>
        </p:nvSpPr>
        <p:spPr>
          <a:xfrm>
            <a:off x="4340087" y="896258"/>
            <a:ext cx="3511826" cy="8613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b="1" dirty="0">
                <a:solidFill>
                  <a:srgbClr val="0070C0"/>
                </a:solidFill>
                <a:latin typeface="Agency FB" panose="020B0503020202020204" pitchFamily="34" charset="0"/>
              </a:rPr>
              <a:t>TRIBUTARIAS</a:t>
            </a:r>
            <a:endParaRPr lang="es-EC" sz="3200" b="1" dirty="0">
              <a:solidFill>
                <a:srgbClr val="0070C0"/>
              </a:solidFill>
              <a:latin typeface="Agency FB" panose="020B0503020202020204" pitchFamily="34" charset="0"/>
            </a:endParaRPr>
          </a:p>
        </p:txBody>
      </p:sp>
      <p:cxnSp>
        <p:nvCxnSpPr>
          <p:cNvPr id="8" name="Conector: angular 7">
            <a:extLst>
              <a:ext uri="{FF2B5EF4-FFF2-40B4-BE49-F238E27FC236}">
                <a16:creationId xmlns:a16="http://schemas.microsoft.com/office/drawing/2014/main" id="{6E685842-BA51-4317-ACFC-CAF5CD794261}"/>
              </a:ext>
            </a:extLst>
          </p:cNvPr>
          <p:cNvCxnSpPr>
            <a:cxnSpLocks/>
            <a:stCxn id="6" idx="1"/>
          </p:cNvCxnSpPr>
          <p:nvPr/>
        </p:nvCxnSpPr>
        <p:spPr>
          <a:xfrm rot="10800000" flipV="1">
            <a:off x="1456553" y="1326954"/>
            <a:ext cx="2883535" cy="4145672"/>
          </a:xfrm>
          <a:prstGeom prst="bentConnector2">
            <a:avLst/>
          </a:prstGeom>
          <a:ln>
            <a:tailEnd type="triangle"/>
          </a:ln>
        </p:spPr>
        <p:style>
          <a:lnRef idx="3">
            <a:schemeClr val="accent6"/>
          </a:lnRef>
          <a:fillRef idx="0">
            <a:schemeClr val="accent6"/>
          </a:fillRef>
          <a:effectRef idx="2">
            <a:schemeClr val="accent6"/>
          </a:effectRef>
          <a:fontRef idx="minor">
            <a:schemeClr val="tx1"/>
          </a:fontRef>
        </p:style>
      </p:cxnSp>
      <p:sp>
        <p:nvSpPr>
          <p:cNvPr id="19" name="Rectángulo 18">
            <a:extLst>
              <a:ext uri="{FF2B5EF4-FFF2-40B4-BE49-F238E27FC236}">
                <a16:creationId xmlns:a16="http://schemas.microsoft.com/office/drawing/2014/main" id="{6A5D5178-71EA-464E-8289-DF3ACE4B3B4D}"/>
              </a:ext>
            </a:extLst>
          </p:cNvPr>
          <p:cNvSpPr/>
          <p:nvPr/>
        </p:nvSpPr>
        <p:spPr>
          <a:xfrm>
            <a:off x="732181" y="2890272"/>
            <a:ext cx="2532823" cy="712921"/>
          </a:xfrm>
          <a:prstGeom prst="rect">
            <a:avLst/>
          </a:prstGeom>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marL="285750" indent="-285750">
              <a:buFont typeface="Arial" panose="020B0604020202020204" pitchFamily="34" charset="0"/>
              <a:buChar char="•"/>
            </a:pPr>
            <a:r>
              <a:rPr lang="es-EC" sz="2000" b="1" dirty="0">
                <a:solidFill>
                  <a:srgbClr val="0070C0"/>
                </a:solidFill>
                <a:latin typeface="Agency FB" panose="020B0503020202020204" pitchFamily="34" charset="0"/>
              </a:rPr>
              <a:t>ORDENANZA TRIBUTARIA 001-2023</a:t>
            </a:r>
          </a:p>
        </p:txBody>
      </p:sp>
      <p:sp>
        <p:nvSpPr>
          <p:cNvPr id="21" name="Rectángulo 20">
            <a:extLst>
              <a:ext uri="{FF2B5EF4-FFF2-40B4-BE49-F238E27FC236}">
                <a16:creationId xmlns:a16="http://schemas.microsoft.com/office/drawing/2014/main" id="{13879CD7-66F6-4D51-9513-7CFC45A67E99}"/>
              </a:ext>
            </a:extLst>
          </p:cNvPr>
          <p:cNvSpPr/>
          <p:nvPr/>
        </p:nvSpPr>
        <p:spPr>
          <a:xfrm>
            <a:off x="732181" y="4659236"/>
            <a:ext cx="2532823" cy="813390"/>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s-EC" sz="2000" b="1" dirty="0">
                <a:solidFill>
                  <a:srgbClr val="0070C0"/>
                </a:solidFill>
                <a:latin typeface="Agency FB" panose="020B0503020202020204" pitchFamily="34" charset="0"/>
              </a:rPr>
              <a:t>ORDENANZA TRIBUTARIA 002-2023</a:t>
            </a:r>
          </a:p>
        </p:txBody>
      </p:sp>
      <p:sp>
        <p:nvSpPr>
          <p:cNvPr id="24" name="Flecha: hacia abajo 23">
            <a:extLst>
              <a:ext uri="{FF2B5EF4-FFF2-40B4-BE49-F238E27FC236}">
                <a16:creationId xmlns:a16="http://schemas.microsoft.com/office/drawing/2014/main" id="{81CE2834-ACF8-419E-AE4B-CDAD4E290151}"/>
              </a:ext>
            </a:extLst>
          </p:cNvPr>
          <p:cNvSpPr/>
          <p:nvPr/>
        </p:nvSpPr>
        <p:spPr>
          <a:xfrm rot="16200000">
            <a:off x="3417056" y="2856111"/>
            <a:ext cx="443527" cy="743361"/>
          </a:xfrm>
          <a:prstGeom prst="downArrow">
            <a:avLst>
              <a:gd name="adj1" fmla="val 50000"/>
              <a:gd name="adj2" fmla="val 52067"/>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dirty="0"/>
          </a:p>
        </p:txBody>
      </p:sp>
      <p:sp>
        <p:nvSpPr>
          <p:cNvPr id="26" name="Flecha: hacia abajo 25">
            <a:extLst>
              <a:ext uri="{FF2B5EF4-FFF2-40B4-BE49-F238E27FC236}">
                <a16:creationId xmlns:a16="http://schemas.microsoft.com/office/drawing/2014/main" id="{4B1749F1-0215-4DB6-AA90-9D748F2AD6DA}"/>
              </a:ext>
            </a:extLst>
          </p:cNvPr>
          <p:cNvSpPr/>
          <p:nvPr/>
        </p:nvSpPr>
        <p:spPr>
          <a:xfrm rot="16200000">
            <a:off x="3403740" y="4734238"/>
            <a:ext cx="443527" cy="743361"/>
          </a:xfrm>
          <a:prstGeom prst="downArrow">
            <a:avLst>
              <a:gd name="adj1" fmla="val 50000"/>
              <a:gd name="adj2" fmla="val 52067"/>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dirty="0"/>
          </a:p>
        </p:txBody>
      </p:sp>
      <p:sp>
        <p:nvSpPr>
          <p:cNvPr id="28" name="Rectángulo: esquinas redondeadas 27">
            <a:extLst>
              <a:ext uri="{FF2B5EF4-FFF2-40B4-BE49-F238E27FC236}">
                <a16:creationId xmlns:a16="http://schemas.microsoft.com/office/drawing/2014/main" id="{A2150377-5455-4DA6-BA88-FCBD8FDE11DE}"/>
              </a:ext>
            </a:extLst>
          </p:cNvPr>
          <p:cNvSpPr/>
          <p:nvPr/>
        </p:nvSpPr>
        <p:spPr>
          <a:xfrm>
            <a:off x="4008366" y="2956009"/>
            <a:ext cx="3983842" cy="1248129"/>
          </a:xfrm>
          <a:prstGeom prst="roundRect">
            <a:avLst/>
          </a:prstGeom>
          <a:solidFill>
            <a:schemeClr val="accent1">
              <a:lumMod val="50000"/>
            </a:schemeClr>
          </a:solidFill>
        </p:spPr>
        <p:style>
          <a:lnRef idx="0">
            <a:schemeClr val="accent4"/>
          </a:lnRef>
          <a:fillRef idx="3">
            <a:schemeClr val="accent4"/>
          </a:fillRef>
          <a:effectRef idx="3">
            <a:schemeClr val="accent4"/>
          </a:effectRef>
          <a:fontRef idx="minor">
            <a:schemeClr val="lt1"/>
          </a:fontRef>
        </p:style>
        <p:txBody>
          <a:bodyPr rtlCol="0" anchor="ctr"/>
          <a:lstStyle/>
          <a:p>
            <a:r>
              <a:rPr lang="es-MX" sz="2000" b="1" dirty="0">
                <a:latin typeface="Agency FB" panose="020B0503020202020204" pitchFamily="34" charset="0"/>
              </a:rPr>
              <a:t>PROCEDIMIENTO PARA LA EXONERACIÓN DE LOS IMPUESTO MUNICIPALES A LAS IGLESIAS DEL CANTÓN OLMEDO</a:t>
            </a:r>
            <a:endParaRPr lang="es-EC" sz="2000" b="1" dirty="0">
              <a:latin typeface="Agency FB" panose="020B0503020202020204" pitchFamily="34" charset="0"/>
            </a:endParaRPr>
          </a:p>
        </p:txBody>
      </p:sp>
      <p:sp>
        <p:nvSpPr>
          <p:cNvPr id="30" name="Rectángulo: esquinas redondeadas 29">
            <a:extLst>
              <a:ext uri="{FF2B5EF4-FFF2-40B4-BE49-F238E27FC236}">
                <a16:creationId xmlns:a16="http://schemas.microsoft.com/office/drawing/2014/main" id="{D9B155C3-450B-4985-A341-11FDF8126BC7}"/>
              </a:ext>
            </a:extLst>
          </p:cNvPr>
          <p:cNvSpPr/>
          <p:nvPr/>
        </p:nvSpPr>
        <p:spPr>
          <a:xfrm>
            <a:off x="3989375" y="4805091"/>
            <a:ext cx="3983843" cy="1194813"/>
          </a:xfrm>
          <a:prstGeom prst="roundRect">
            <a:avLst/>
          </a:prstGeom>
          <a:solidFill>
            <a:srgbClr val="00B0F0"/>
          </a:solidFill>
        </p:spPr>
        <p:style>
          <a:lnRef idx="0">
            <a:schemeClr val="accent4"/>
          </a:lnRef>
          <a:fillRef idx="3">
            <a:schemeClr val="accent4"/>
          </a:fillRef>
          <a:effectRef idx="3">
            <a:schemeClr val="accent4"/>
          </a:effectRef>
          <a:fontRef idx="minor">
            <a:schemeClr val="lt1"/>
          </a:fontRef>
        </p:style>
        <p:txBody>
          <a:bodyPr rtlCol="0" anchor="ctr"/>
          <a:lstStyle/>
          <a:p>
            <a:r>
              <a:rPr lang="es-MX" sz="2000" b="1" dirty="0">
                <a:latin typeface="Agency FB" panose="020B0503020202020204" pitchFamily="34" charset="0"/>
              </a:rPr>
              <a:t>FIJACIÓN PARA EL IMPUESTO PREDIAL DEL BIENIO 2024-2025 130 RESOLUCIONES DE CONCEJO</a:t>
            </a:r>
            <a:endParaRPr lang="es-EC" sz="2000" b="1" dirty="0">
              <a:latin typeface="Agency FB" panose="020B0503020202020204" pitchFamily="34" charset="0"/>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9875" y="3603193"/>
            <a:ext cx="3430126" cy="18694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11478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0"/>
            <a:ext cx="12192000" cy="6858000"/>
          </a:xfrm>
          <a:prstGeom prst="rect">
            <a:avLst/>
          </a:prstGeom>
          <a:blipFill dpi="0" rotWithShape="1">
            <a:blip r:embed="rId2">
              <a:alphaModFix amt="1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p:cNvSpPr>
            <a:spLocks noGrp="1"/>
          </p:cNvSpPr>
          <p:nvPr>
            <p:ph type="title"/>
          </p:nvPr>
        </p:nvSpPr>
        <p:spPr>
          <a:xfrm>
            <a:off x="838200" y="365126"/>
            <a:ext cx="10515600" cy="780621"/>
          </a:xfrm>
          <a:ln>
            <a:solidFill>
              <a:schemeClr val="accent6"/>
            </a:solidFill>
          </a:ln>
        </p:spPr>
        <p:txBody>
          <a:bodyPr/>
          <a:lstStyle/>
          <a:p>
            <a:pPr algn="ctr"/>
            <a:r>
              <a:rPr lang="en-US" b="1" dirty="0">
                <a:latin typeface="Agency FB" panose="020B0503020202020204" pitchFamily="34" charset="0"/>
              </a:rPr>
              <a:t>CONVENIOS SUSCRITOS</a:t>
            </a:r>
          </a:p>
        </p:txBody>
      </p:sp>
      <p:sp>
        <p:nvSpPr>
          <p:cNvPr id="3" name="Marcador de contenido 2"/>
          <p:cNvSpPr>
            <a:spLocks noGrp="1"/>
          </p:cNvSpPr>
          <p:nvPr>
            <p:ph idx="1"/>
          </p:nvPr>
        </p:nvSpPr>
        <p:spPr>
          <a:xfrm>
            <a:off x="838200" y="1225252"/>
            <a:ext cx="10515600" cy="559766"/>
          </a:xfrm>
        </p:spPr>
        <p:txBody>
          <a:bodyPr/>
          <a:lstStyle/>
          <a:p>
            <a:pPr marL="0" indent="0">
              <a:buNone/>
            </a:pPr>
            <a:r>
              <a:rPr lang="es-MX" dirty="0">
                <a:latin typeface="Agency FB" panose="020B0503020202020204" pitchFamily="34" charset="0"/>
              </a:rPr>
              <a:t>En el periodo 2023 se suscribieron 20 convenios</a:t>
            </a:r>
            <a:endParaRPr lang="en-US" dirty="0">
              <a:latin typeface="Agency FB" panose="020B050302020202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5096" y="0"/>
            <a:ext cx="2096905" cy="1714500"/>
          </a:xfrm>
          <a:prstGeom prst="rect">
            <a:avLst/>
          </a:prstGeom>
        </p:spPr>
      </p:pic>
      <p:sp>
        <p:nvSpPr>
          <p:cNvPr id="8" name="Rectángulo: esquinas redondeadas 7">
            <a:extLst>
              <a:ext uri="{FF2B5EF4-FFF2-40B4-BE49-F238E27FC236}">
                <a16:creationId xmlns:a16="http://schemas.microsoft.com/office/drawing/2014/main" id="{9154DBAD-FF7C-4C0A-9005-FF68800AB163}"/>
              </a:ext>
            </a:extLst>
          </p:cNvPr>
          <p:cNvSpPr/>
          <p:nvPr/>
        </p:nvSpPr>
        <p:spPr>
          <a:xfrm>
            <a:off x="221973" y="1714499"/>
            <a:ext cx="2671972" cy="504410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b="1" dirty="0">
                <a:solidFill>
                  <a:schemeClr val="tx1"/>
                </a:solidFill>
                <a:latin typeface="Agency FB" panose="020B0503020202020204" pitchFamily="34" charset="0"/>
              </a:rPr>
              <a:t>CONVENIOS MARCO</a:t>
            </a:r>
            <a:endParaRPr lang="es-EC" sz="3200" b="1" dirty="0">
              <a:solidFill>
                <a:schemeClr val="tx1"/>
              </a:solidFill>
              <a:latin typeface="Agency FB" panose="020B0503020202020204" pitchFamily="34" charset="0"/>
            </a:endParaRPr>
          </a:p>
        </p:txBody>
      </p:sp>
      <p:sp>
        <p:nvSpPr>
          <p:cNvPr id="9" name="Rectángulo: esquinas redondeadas 8">
            <a:extLst>
              <a:ext uri="{FF2B5EF4-FFF2-40B4-BE49-F238E27FC236}">
                <a16:creationId xmlns:a16="http://schemas.microsoft.com/office/drawing/2014/main" id="{DE45C5C9-E4CB-4F37-8088-83102FBB15DC}"/>
              </a:ext>
            </a:extLst>
          </p:cNvPr>
          <p:cNvSpPr/>
          <p:nvPr/>
        </p:nvSpPr>
        <p:spPr>
          <a:xfrm>
            <a:off x="2893944" y="1712290"/>
            <a:ext cx="9041296" cy="692245"/>
          </a:xfrm>
          <a:prstGeom prst="roundRect">
            <a:avLst/>
          </a:pr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s-MX" sz="2000" b="1" dirty="0">
                <a:latin typeface="Agency FB" panose="020B0503020202020204" pitchFamily="34" charset="0"/>
              </a:rPr>
              <a:t>1. CONVENIO MARCO DE COOPERACIÓN INTERINSTITUCIONAL ENTRE EL GOBIERNO PROVINCIAL DE MANABÍ Y EL GOBIERNO AUTÓNOMO DESCENTRALIZADO MUNICIPAL DEL CANTÓN OLMEDO-MANABÍ</a:t>
            </a:r>
            <a:endParaRPr lang="es-EC" sz="2000" b="1" dirty="0">
              <a:latin typeface="Agency FB" panose="020B0503020202020204" pitchFamily="34" charset="0"/>
            </a:endParaRPr>
          </a:p>
        </p:txBody>
      </p:sp>
      <p:sp>
        <p:nvSpPr>
          <p:cNvPr id="10" name="Rectángulo: esquinas redondeadas 9">
            <a:extLst>
              <a:ext uri="{FF2B5EF4-FFF2-40B4-BE49-F238E27FC236}">
                <a16:creationId xmlns:a16="http://schemas.microsoft.com/office/drawing/2014/main" id="{38C428B9-A10B-4EE6-B8D1-0C45B54B4AC1}"/>
              </a:ext>
            </a:extLst>
          </p:cNvPr>
          <p:cNvSpPr/>
          <p:nvPr/>
        </p:nvSpPr>
        <p:spPr>
          <a:xfrm>
            <a:off x="2893944" y="2405900"/>
            <a:ext cx="9041296" cy="857870"/>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s-MX" sz="2000" b="1" dirty="0">
                <a:latin typeface="Agency FB" panose="020B0503020202020204" pitchFamily="34" charset="0"/>
              </a:rPr>
              <a:t>2. CONVENIO MARCO DE COOPERACIÓN INTERINSTITUCIONAL ENTRE EL GOBIERNO AUTÓNOMO DESCENTRALIZADO DEL CANTÓN CHONE Y EL GOBIERNO AUTÓNOMO DESCENTRALIZADO DEL CANTÓN OLMEDO</a:t>
            </a:r>
            <a:endParaRPr lang="es-EC" sz="2000" b="1" dirty="0">
              <a:latin typeface="Agency FB" panose="020B0503020202020204" pitchFamily="34" charset="0"/>
            </a:endParaRPr>
          </a:p>
        </p:txBody>
      </p:sp>
      <p:sp>
        <p:nvSpPr>
          <p:cNvPr id="11" name="Rectángulo: esquinas redondeadas 10">
            <a:extLst>
              <a:ext uri="{FF2B5EF4-FFF2-40B4-BE49-F238E27FC236}">
                <a16:creationId xmlns:a16="http://schemas.microsoft.com/office/drawing/2014/main" id="{1537C5B1-8712-4B40-B822-E6B9A6FAA3DB}"/>
              </a:ext>
            </a:extLst>
          </p:cNvPr>
          <p:cNvSpPr/>
          <p:nvPr/>
        </p:nvSpPr>
        <p:spPr>
          <a:xfrm>
            <a:off x="2893944" y="3264232"/>
            <a:ext cx="9041296" cy="569657"/>
          </a:xfrm>
          <a:prstGeom prst="roundRect">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s-MX" sz="2000" b="1" dirty="0">
                <a:latin typeface="Agency FB" panose="020B0503020202020204" pitchFamily="34" charset="0"/>
              </a:rPr>
              <a:t>3. CONVENIO MARCO DE COOPERACIÓN INTERINSTITUCIONAL ENTRE EL GOBIERNO AUTÓNOMO DESCENTRALIZADO DEL CANTÓN OLMEDO Y EL MINISTERIO DE AGRICULTURA Y GANADERÍA</a:t>
            </a:r>
            <a:endParaRPr lang="es-EC" sz="2000" b="1" dirty="0">
              <a:latin typeface="Agency FB" panose="020B0503020202020204" pitchFamily="34" charset="0"/>
            </a:endParaRPr>
          </a:p>
        </p:txBody>
      </p:sp>
      <p:sp>
        <p:nvSpPr>
          <p:cNvPr id="12" name="Rectángulo: esquinas redondeadas 11">
            <a:extLst>
              <a:ext uri="{FF2B5EF4-FFF2-40B4-BE49-F238E27FC236}">
                <a16:creationId xmlns:a16="http://schemas.microsoft.com/office/drawing/2014/main" id="{9988BD87-A6C2-40E7-9BC8-18FEB28CB41A}"/>
              </a:ext>
            </a:extLst>
          </p:cNvPr>
          <p:cNvSpPr/>
          <p:nvPr/>
        </p:nvSpPr>
        <p:spPr>
          <a:xfrm>
            <a:off x="2893944" y="3834351"/>
            <a:ext cx="9041296" cy="648901"/>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s-MX" sz="2000" b="1" dirty="0">
                <a:latin typeface="Agency FB" panose="020B0503020202020204" pitchFamily="34" charset="0"/>
              </a:rPr>
              <a:t>4.CONVENIO MARCO DE COOPERACIÓN INTERINSTITUCIONAL ENTRE LA UNIVERSIDAD LAICA “ELOY ALFARO” DE MANABÍ Y EL GOBIERNO AUTÓNOMO DESCENTRALIZADO DEL CANTÓN OLMEDO</a:t>
            </a:r>
            <a:endParaRPr lang="es-EC" sz="2000" b="1" dirty="0">
              <a:latin typeface="Agency FB" panose="020B0503020202020204" pitchFamily="34" charset="0"/>
            </a:endParaRPr>
          </a:p>
        </p:txBody>
      </p:sp>
      <p:sp>
        <p:nvSpPr>
          <p:cNvPr id="14" name="Rectángulo: esquinas redondeadas 13">
            <a:extLst>
              <a:ext uri="{FF2B5EF4-FFF2-40B4-BE49-F238E27FC236}">
                <a16:creationId xmlns:a16="http://schemas.microsoft.com/office/drawing/2014/main" id="{532DC886-0C33-4D8B-AFD7-787D49380290}"/>
              </a:ext>
            </a:extLst>
          </p:cNvPr>
          <p:cNvSpPr/>
          <p:nvPr/>
        </p:nvSpPr>
        <p:spPr>
          <a:xfrm>
            <a:off x="2893945" y="4479677"/>
            <a:ext cx="9041295" cy="696866"/>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s-MX" sz="2000" b="1" dirty="0">
                <a:latin typeface="Agency FB" panose="020B0503020202020204" pitchFamily="34" charset="0"/>
              </a:rPr>
              <a:t>5. CONVENIO MARCO DE COOPERACIÓN INTERINSTITUCIONAL ENTRE EL GOBIERNO AUTÓNOMO DESCENTRALIZADO DEL CANTÓN OLMEDO Y LA FUNDACIÓN ARRE CULTURA VIVA OLMEDO</a:t>
            </a:r>
            <a:endParaRPr lang="es-EC" sz="2000" b="1" dirty="0">
              <a:latin typeface="Agency FB" panose="020B0503020202020204" pitchFamily="34" charset="0"/>
            </a:endParaRPr>
          </a:p>
        </p:txBody>
      </p:sp>
      <p:sp>
        <p:nvSpPr>
          <p:cNvPr id="15" name="Rectángulo: esquinas redondeadas 14">
            <a:extLst>
              <a:ext uri="{FF2B5EF4-FFF2-40B4-BE49-F238E27FC236}">
                <a16:creationId xmlns:a16="http://schemas.microsoft.com/office/drawing/2014/main" id="{12774DEB-5781-48E4-9359-B2C5B8E7EA71}"/>
              </a:ext>
            </a:extLst>
          </p:cNvPr>
          <p:cNvSpPr/>
          <p:nvPr/>
        </p:nvSpPr>
        <p:spPr>
          <a:xfrm>
            <a:off x="2893947" y="5176543"/>
            <a:ext cx="9041295" cy="823421"/>
          </a:xfrm>
          <a:prstGeom prst="roundRect">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s-MX" sz="2000" b="1" dirty="0">
                <a:latin typeface="Agency FB" panose="020B0503020202020204" pitchFamily="34" charset="0"/>
              </a:rPr>
              <a:t>6. CONVENIO MARCO DE COOPERACIÓN INTERINSTITUCIONAL ENTRE EL GOBIERNO AUTÓNOMO DESCENTRALIZADO MUNICIPAL DEL CANTÓN OLMEDO Y LA PONTIFICIA UNIVERSIDAD CATÓLICA DEL ECUADOR</a:t>
            </a:r>
            <a:endParaRPr lang="es-EC" sz="2000" b="1" dirty="0">
              <a:latin typeface="Agency FB" panose="020B0503020202020204" pitchFamily="34" charset="0"/>
            </a:endParaRPr>
          </a:p>
        </p:txBody>
      </p:sp>
      <p:sp>
        <p:nvSpPr>
          <p:cNvPr id="16" name="Rectángulo: esquinas redondeadas 15">
            <a:extLst>
              <a:ext uri="{FF2B5EF4-FFF2-40B4-BE49-F238E27FC236}">
                <a16:creationId xmlns:a16="http://schemas.microsoft.com/office/drawing/2014/main" id="{6727CDA6-0B59-46E6-A376-B0394CE93BAA}"/>
              </a:ext>
            </a:extLst>
          </p:cNvPr>
          <p:cNvSpPr/>
          <p:nvPr/>
        </p:nvSpPr>
        <p:spPr>
          <a:xfrm>
            <a:off x="2893946" y="5999964"/>
            <a:ext cx="9041295" cy="75864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s-MX" sz="2000" b="1" dirty="0">
                <a:latin typeface="Agency FB" panose="020B0503020202020204" pitchFamily="34" charset="0"/>
              </a:rPr>
              <a:t>7. CONVENIO MARCO DE COOPERACIÓN INTERINSTITUCIONAL ENTRE LA UNIVERSIDAD TÉCNICA DE MANABÍ Y EL GOBIERNO AUTÓNOMO DESCENTRALIZADO MUNICIPAL DEL CANTÓN OLMEDO</a:t>
            </a:r>
            <a:endParaRPr lang="es-EC" sz="2000" b="1" dirty="0">
              <a:latin typeface="Agency FB" panose="020B0503020202020204" pitchFamily="34" charset="0"/>
            </a:endParaRPr>
          </a:p>
        </p:txBody>
      </p:sp>
    </p:spTree>
    <p:extLst>
      <p:ext uri="{BB962C8B-B14F-4D97-AF65-F5344CB8AC3E}">
        <p14:creationId xmlns:p14="http://schemas.microsoft.com/office/powerpoint/2010/main" val="3004393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0"/>
            <a:ext cx="12192000" cy="6858000"/>
          </a:xfrm>
          <a:prstGeom prst="rect">
            <a:avLst/>
          </a:prstGeom>
          <a:blipFill dpi="0" rotWithShape="1">
            <a:blip r:embed="rId2">
              <a:alphaModFix amt="1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5096" y="0"/>
            <a:ext cx="2096905" cy="1714500"/>
          </a:xfrm>
          <a:prstGeom prst="rect">
            <a:avLst/>
          </a:prstGeom>
        </p:spPr>
      </p:pic>
      <p:sp>
        <p:nvSpPr>
          <p:cNvPr id="8" name="Rectángulo: esquinas redondeadas 7">
            <a:extLst>
              <a:ext uri="{FF2B5EF4-FFF2-40B4-BE49-F238E27FC236}">
                <a16:creationId xmlns:a16="http://schemas.microsoft.com/office/drawing/2014/main" id="{9154DBAD-FF7C-4C0A-9005-FF68800AB163}"/>
              </a:ext>
            </a:extLst>
          </p:cNvPr>
          <p:cNvSpPr/>
          <p:nvPr/>
        </p:nvSpPr>
        <p:spPr>
          <a:xfrm>
            <a:off x="106018" y="59636"/>
            <a:ext cx="2378753" cy="58909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b="1" dirty="0">
                <a:solidFill>
                  <a:schemeClr val="tx1"/>
                </a:solidFill>
                <a:latin typeface="Agency FB" panose="020B0503020202020204" pitchFamily="34" charset="0"/>
              </a:rPr>
              <a:t>CONVENIOS DE COOPERACION</a:t>
            </a:r>
            <a:r>
              <a:rPr lang="es-MX" sz="3200" b="1" dirty="0">
                <a:solidFill>
                  <a:srgbClr val="00B050"/>
                </a:solidFill>
                <a:latin typeface="Agency FB" panose="020B0503020202020204" pitchFamily="34" charset="0"/>
              </a:rPr>
              <a:t>  </a:t>
            </a:r>
            <a:endParaRPr lang="es-EC" sz="3200" b="1" dirty="0">
              <a:solidFill>
                <a:srgbClr val="00B050"/>
              </a:solidFill>
              <a:latin typeface="Agency FB" panose="020B0503020202020204" pitchFamily="34" charset="0"/>
            </a:endParaRPr>
          </a:p>
        </p:txBody>
      </p:sp>
      <p:sp>
        <p:nvSpPr>
          <p:cNvPr id="9" name="Rectángulo: esquinas redondeadas 8">
            <a:extLst>
              <a:ext uri="{FF2B5EF4-FFF2-40B4-BE49-F238E27FC236}">
                <a16:creationId xmlns:a16="http://schemas.microsoft.com/office/drawing/2014/main" id="{DE45C5C9-E4CB-4F37-8088-83102FBB15DC}"/>
              </a:ext>
            </a:extLst>
          </p:cNvPr>
          <p:cNvSpPr/>
          <p:nvPr/>
        </p:nvSpPr>
        <p:spPr>
          <a:xfrm>
            <a:off x="2484774" y="88340"/>
            <a:ext cx="7838669" cy="878424"/>
          </a:xfrm>
          <a:prstGeom prst="roundRect">
            <a:avLst/>
          </a:pr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s-MX" b="1" dirty="0">
                <a:latin typeface="Agency FB" panose="020B0503020202020204" pitchFamily="34" charset="0"/>
              </a:rPr>
              <a:t>9. CONVENIO DE COOPERACIÓN INTERINSTITUCIONAL ENTRE EL GOBIERNO AUTÓNOMO DESCENTRALIZADO MUNICIPAL DEL CANTÓN OLMEDO-MANABÍ Y EL CUERPO DE BOMBEROS DEL CANTÓN OLMEDO-MANABÍ</a:t>
            </a:r>
            <a:endParaRPr lang="es-EC" b="1" dirty="0">
              <a:latin typeface="Agency FB" panose="020B0503020202020204" pitchFamily="34" charset="0"/>
            </a:endParaRPr>
          </a:p>
        </p:txBody>
      </p:sp>
      <p:sp>
        <p:nvSpPr>
          <p:cNvPr id="10" name="Rectángulo: esquinas redondeadas 9">
            <a:extLst>
              <a:ext uri="{FF2B5EF4-FFF2-40B4-BE49-F238E27FC236}">
                <a16:creationId xmlns:a16="http://schemas.microsoft.com/office/drawing/2014/main" id="{38C428B9-A10B-4EE6-B8D1-0C45B54B4AC1}"/>
              </a:ext>
            </a:extLst>
          </p:cNvPr>
          <p:cNvSpPr/>
          <p:nvPr/>
        </p:nvSpPr>
        <p:spPr>
          <a:xfrm>
            <a:off x="2484773" y="966765"/>
            <a:ext cx="7838669" cy="1179596"/>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s-MX" b="1" dirty="0">
                <a:latin typeface="Agency FB" panose="020B0503020202020204" pitchFamily="34" charset="0"/>
              </a:rPr>
              <a:t>10. CONVENIO DE COOPERACIÓN INTERINSTITUCIONAL ENTRE LOS GOBIERNOS AUTÓNOMOS DESCENTRALIZADOS MUNICIPALES DE LOS CANTONES 24 DE MAYO, SANTA ANA Y OLMEDO Y LA EMPRESA PÚBLICA MANCOMUNADA MUNICIPAL DE LOS CANTONES DE 24 MAYO, SANTA ANA Y OLMEDO “EMMAI-MANABÍ-CS-EP”.</a:t>
            </a:r>
            <a:endParaRPr lang="es-EC" b="1" dirty="0">
              <a:latin typeface="Agency FB" panose="020B0503020202020204" pitchFamily="34" charset="0"/>
            </a:endParaRPr>
          </a:p>
        </p:txBody>
      </p:sp>
      <p:sp>
        <p:nvSpPr>
          <p:cNvPr id="11" name="Rectángulo: esquinas redondeadas 10">
            <a:extLst>
              <a:ext uri="{FF2B5EF4-FFF2-40B4-BE49-F238E27FC236}">
                <a16:creationId xmlns:a16="http://schemas.microsoft.com/office/drawing/2014/main" id="{1537C5B1-8712-4B40-B822-E6B9A6FAA3DB}"/>
              </a:ext>
            </a:extLst>
          </p:cNvPr>
          <p:cNvSpPr/>
          <p:nvPr/>
        </p:nvSpPr>
        <p:spPr>
          <a:xfrm>
            <a:off x="2484773" y="2146360"/>
            <a:ext cx="9601210" cy="1007657"/>
          </a:xfrm>
          <a:prstGeom prst="roundRect">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s-MX" b="1" dirty="0">
                <a:latin typeface="Agency FB" panose="020B0503020202020204" pitchFamily="34" charset="0"/>
              </a:rPr>
              <a:t>11. CONVENIO DE COOPERACIÓN TÉCNICO ECONOMICA PARA LA IMPLEMENTACIÓN DE SERVICIOS DE DESARROLLO INFANTIL EN LA MODALIDAD CENTRO DE DESARROLLO INFANTIL ENTRE EL GOBIERNO AUTONOMO DESCENTRALIZADO DEL CANTÓN OLMEDO Y EL MINISTERIO DE INCLUSIÓN ECONÓMICA Y SOCIAL MIES</a:t>
            </a:r>
            <a:r>
              <a:rPr lang="es-MX" sz="2000" b="1" dirty="0">
                <a:latin typeface="Agency FB" panose="020B0503020202020204" pitchFamily="34" charset="0"/>
              </a:rPr>
              <a:t>.</a:t>
            </a:r>
            <a:endParaRPr lang="es-EC" sz="2000" b="1" dirty="0">
              <a:latin typeface="Agency FB" panose="020B0503020202020204" pitchFamily="34" charset="0"/>
            </a:endParaRPr>
          </a:p>
        </p:txBody>
      </p:sp>
      <p:sp>
        <p:nvSpPr>
          <p:cNvPr id="12" name="Rectángulo: esquinas redondeadas 11">
            <a:extLst>
              <a:ext uri="{FF2B5EF4-FFF2-40B4-BE49-F238E27FC236}">
                <a16:creationId xmlns:a16="http://schemas.microsoft.com/office/drawing/2014/main" id="{9988BD87-A6C2-40E7-9BC8-18FEB28CB41A}"/>
              </a:ext>
            </a:extLst>
          </p:cNvPr>
          <p:cNvSpPr/>
          <p:nvPr/>
        </p:nvSpPr>
        <p:spPr>
          <a:xfrm>
            <a:off x="2484774" y="3131938"/>
            <a:ext cx="9601209" cy="612041"/>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s-MX" b="1" dirty="0">
                <a:latin typeface="Agency FB" panose="020B0503020202020204" pitchFamily="34" charset="0"/>
              </a:rPr>
              <a:t>12. CONVENIO DE COOPERACIÓN INTERINSTITUCIONAL ENTRE EL GOBIERNO AUTÓNOMO DESCENTRALIZADO MUNICIPAL DEL CANTÓN OLMEDO Y LA FUNDACIÓN EDUCATIVA MONSEÑOR CÁNDIDO RADA – FUNDER</a:t>
            </a:r>
            <a:endParaRPr lang="es-EC" b="1" dirty="0">
              <a:latin typeface="Agency FB" panose="020B0503020202020204" pitchFamily="34" charset="0"/>
            </a:endParaRPr>
          </a:p>
        </p:txBody>
      </p:sp>
      <p:sp>
        <p:nvSpPr>
          <p:cNvPr id="14" name="Rectángulo: esquinas redondeadas 13">
            <a:extLst>
              <a:ext uri="{FF2B5EF4-FFF2-40B4-BE49-F238E27FC236}">
                <a16:creationId xmlns:a16="http://schemas.microsoft.com/office/drawing/2014/main" id="{532DC886-0C33-4D8B-AFD7-787D49380290}"/>
              </a:ext>
            </a:extLst>
          </p:cNvPr>
          <p:cNvSpPr/>
          <p:nvPr/>
        </p:nvSpPr>
        <p:spPr>
          <a:xfrm>
            <a:off x="2484773" y="3743979"/>
            <a:ext cx="9601208" cy="889140"/>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s-MX" b="1" dirty="0">
                <a:latin typeface="Agency FB" panose="020B0503020202020204" pitchFamily="34" charset="0"/>
              </a:rPr>
              <a:t>13. CONVENIO DE COOPERACIÓN INTERINSTITUCIONAL ENTRE EL GOBIERNO AUTÓNOMO DESCENTRALIZADO DEL CANTÓN OLMEDO Y LA COORDINACIÓN ZONAL DEL MINISTERIO DE SALUD PUBLICA DEL ECUADOR PARA FORTALECER EL ACCESO A LOS SERVICIOS DE SALUD EN EL CANTÓN OLMEDO.</a:t>
            </a:r>
            <a:endParaRPr lang="es-EC" b="1" dirty="0">
              <a:latin typeface="Agency FB" panose="020B0503020202020204" pitchFamily="34" charset="0"/>
            </a:endParaRPr>
          </a:p>
        </p:txBody>
      </p:sp>
      <p:sp>
        <p:nvSpPr>
          <p:cNvPr id="15" name="Rectángulo: esquinas redondeadas 14">
            <a:extLst>
              <a:ext uri="{FF2B5EF4-FFF2-40B4-BE49-F238E27FC236}">
                <a16:creationId xmlns:a16="http://schemas.microsoft.com/office/drawing/2014/main" id="{12774DEB-5781-48E4-9359-B2C5B8E7EA71}"/>
              </a:ext>
            </a:extLst>
          </p:cNvPr>
          <p:cNvSpPr/>
          <p:nvPr/>
        </p:nvSpPr>
        <p:spPr>
          <a:xfrm>
            <a:off x="2484773" y="4619147"/>
            <a:ext cx="9601208" cy="1331393"/>
          </a:xfrm>
          <a:prstGeom prst="roundRect">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s-MX" b="1" dirty="0">
                <a:latin typeface="Agency FB" panose="020B0503020202020204" pitchFamily="34" charset="0"/>
              </a:rPr>
              <a:t>14. CONVENIO DE COOPERACIÓN INTERINSTITUCIONAL ENTRE EL GOBIERNO AUTONOMO DESCENTRALIZADO DEL CANTÓN OLMEDO Y EL GOBIERNO AUTÓNOMO DESCENTRALIZADO PROVINCIAL DE MANABÍ PARA LA IMPLEMENTACIÓN Y FORTALECIMIENTO DE LA UNIDAD BÁSICA DE ATENCIÓN INTEGRAL PARA LAS PERSONAS PERTENECIENTES A LOS GRUPOS PRIORITARIOS Y EN SITUACIÓN DE RIESGO DE LA PROVINCIA DE MANABÍ</a:t>
            </a:r>
            <a:r>
              <a:rPr lang="es-MX" sz="2000" b="1" dirty="0">
                <a:latin typeface="Agency FB" panose="020B0503020202020204" pitchFamily="34" charset="0"/>
              </a:rPr>
              <a:t>.</a:t>
            </a:r>
            <a:endParaRPr lang="es-EC" sz="2000" b="1" dirty="0">
              <a:latin typeface="Agency FB" panose="020B0503020202020204" pitchFamily="34" charset="0"/>
            </a:endParaRPr>
          </a:p>
        </p:txBody>
      </p:sp>
      <p:sp>
        <p:nvSpPr>
          <p:cNvPr id="16" name="Rectángulo: esquinas redondeadas 15">
            <a:extLst>
              <a:ext uri="{FF2B5EF4-FFF2-40B4-BE49-F238E27FC236}">
                <a16:creationId xmlns:a16="http://schemas.microsoft.com/office/drawing/2014/main" id="{6727CDA6-0B59-46E6-A376-B0394CE93BAA}"/>
              </a:ext>
            </a:extLst>
          </p:cNvPr>
          <p:cNvSpPr/>
          <p:nvPr/>
        </p:nvSpPr>
        <p:spPr>
          <a:xfrm>
            <a:off x="106018" y="5950539"/>
            <a:ext cx="11979964" cy="819121"/>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s-MX" b="1" dirty="0">
                <a:latin typeface="Agency FB" panose="020B0503020202020204" pitchFamily="34" charset="0"/>
              </a:rPr>
              <a:t>15. CONVENIO DE COOPERACIÓN INTERINSTITUCIONAL ENTRE EL GOBIERNO AUTÓNOMO DESCENTRALIZADO DEL CANTÓN OLMEDO “GADM-OLMEDO” Y COLEGIO DE ARQUITECTOS DEL ECUADOR, PROVINCIAL DE MANABÍ “CAE-M”. </a:t>
            </a:r>
            <a:endParaRPr lang="es-EC" sz="2000" b="1" dirty="0">
              <a:latin typeface="Agency FB" panose="020B0503020202020204" pitchFamily="34" charset="0"/>
            </a:endParaRPr>
          </a:p>
        </p:txBody>
      </p:sp>
    </p:spTree>
    <p:extLst>
      <p:ext uri="{BB962C8B-B14F-4D97-AF65-F5344CB8AC3E}">
        <p14:creationId xmlns:p14="http://schemas.microsoft.com/office/powerpoint/2010/main" val="2837825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0"/>
            <a:ext cx="12192000" cy="6858000"/>
          </a:xfrm>
          <a:prstGeom prst="rect">
            <a:avLst/>
          </a:prstGeom>
          <a:blipFill dpi="0" rotWithShape="1">
            <a:blip r:embed="rId2">
              <a:alphaModFix amt="1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5096" y="0"/>
            <a:ext cx="2096905" cy="1714500"/>
          </a:xfrm>
          <a:prstGeom prst="rect">
            <a:avLst/>
          </a:prstGeom>
        </p:spPr>
      </p:pic>
      <p:sp>
        <p:nvSpPr>
          <p:cNvPr id="7" name="Rectángulo: esquinas redondeadas 6">
            <a:extLst>
              <a:ext uri="{FF2B5EF4-FFF2-40B4-BE49-F238E27FC236}">
                <a16:creationId xmlns:a16="http://schemas.microsoft.com/office/drawing/2014/main" id="{C765F963-D353-453D-ABDF-086C6F851280}"/>
              </a:ext>
            </a:extLst>
          </p:cNvPr>
          <p:cNvSpPr/>
          <p:nvPr/>
        </p:nvSpPr>
        <p:spPr>
          <a:xfrm>
            <a:off x="304161" y="131885"/>
            <a:ext cx="2454966" cy="1058681"/>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b="1" dirty="0">
                <a:solidFill>
                  <a:schemeClr val="tx1"/>
                </a:solidFill>
                <a:latin typeface="Agency FB" panose="020B0503020202020204" pitchFamily="34" charset="0"/>
              </a:rPr>
              <a:t>CONVENIO ESPECIFICO</a:t>
            </a:r>
            <a:endParaRPr lang="es-EC" sz="3200" b="1" dirty="0">
              <a:solidFill>
                <a:schemeClr val="tx1"/>
              </a:solidFill>
              <a:latin typeface="Agency FB" panose="020B0503020202020204" pitchFamily="34" charset="0"/>
            </a:endParaRPr>
          </a:p>
        </p:txBody>
      </p:sp>
      <p:sp>
        <p:nvSpPr>
          <p:cNvPr id="8" name="Rectángulo: esquinas redondeadas 7">
            <a:extLst>
              <a:ext uri="{FF2B5EF4-FFF2-40B4-BE49-F238E27FC236}">
                <a16:creationId xmlns:a16="http://schemas.microsoft.com/office/drawing/2014/main" id="{8A7092E7-1F23-4984-8131-F7F383ADD6AC}"/>
              </a:ext>
            </a:extLst>
          </p:cNvPr>
          <p:cNvSpPr/>
          <p:nvPr/>
        </p:nvSpPr>
        <p:spPr>
          <a:xfrm>
            <a:off x="2759126" y="131180"/>
            <a:ext cx="7571835" cy="1058596"/>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s-MX" sz="2000" b="1" dirty="0">
                <a:latin typeface="Agency FB" panose="020B0503020202020204" pitchFamily="34" charset="0"/>
              </a:rPr>
              <a:t>8. CONVENIO ESPECIFICO DE COOPERACIÓN ENTRE LA RED INTERNACIONAL DEL BAMBÚ Y EL RATÁN- INBAR Y EL GOBIERNO AUTÓNOMO DESCENTRALIZADO DEL CANTÓN OLMEDO </a:t>
            </a:r>
            <a:endParaRPr lang="es-EC" sz="2000" b="1" dirty="0">
              <a:latin typeface="Agency FB" panose="020B0503020202020204" pitchFamily="34" charset="0"/>
            </a:endParaRPr>
          </a:p>
        </p:txBody>
      </p:sp>
      <p:sp>
        <p:nvSpPr>
          <p:cNvPr id="6" name="Rectángulo: esquinas redondeadas 6">
            <a:extLst>
              <a:ext uri="{FF2B5EF4-FFF2-40B4-BE49-F238E27FC236}">
                <a16:creationId xmlns:a16="http://schemas.microsoft.com/office/drawing/2014/main" id="{C765F963-D353-453D-ABDF-086C6F851280}"/>
              </a:ext>
            </a:extLst>
          </p:cNvPr>
          <p:cNvSpPr/>
          <p:nvPr/>
        </p:nvSpPr>
        <p:spPr>
          <a:xfrm>
            <a:off x="304161" y="1232157"/>
            <a:ext cx="2454966" cy="1834778"/>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b="1" dirty="0">
                <a:solidFill>
                  <a:schemeClr val="tx1"/>
                </a:solidFill>
                <a:latin typeface="Agency FB" panose="020B0503020202020204" pitchFamily="34" charset="0"/>
              </a:rPr>
              <a:t>CONVENIOS DE GESTION </a:t>
            </a:r>
            <a:endParaRPr lang="es-EC" sz="3200" b="1" dirty="0">
              <a:solidFill>
                <a:schemeClr val="tx1"/>
              </a:solidFill>
              <a:latin typeface="Agency FB" panose="020B0503020202020204" pitchFamily="34" charset="0"/>
            </a:endParaRPr>
          </a:p>
        </p:txBody>
      </p:sp>
      <p:sp>
        <p:nvSpPr>
          <p:cNvPr id="9" name="Rectángulo: esquinas redondeadas 7">
            <a:extLst>
              <a:ext uri="{FF2B5EF4-FFF2-40B4-BE49-F238E27FC236}">
                <a16:creationId xmlns:a16="http://schemas.microsoft.com/office/drawing/2014/main" id="{8A7092E7-1F23-4984-8131-F7F383ADD6AC}"/>
              </a:ext>
            </a:extLst>
          </p:cNvPr>
          <p:cNvSpPr/>
          <p:nvPr/>
        </p:nvSpPr>
        <p:spPr>
          <a:xfrm>
            <a:off x="2759125" y="1233567"/>
            <a:ext cx="7571835" cy="937961"/>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s-MX" sz="2000" b="1" dirty="0">
                <a:latin typeface="Agency FB" panose="020B0503020202020204" pitchFamily="34" charset="0"/>
              </a:rPr>
              <a:t>16. CONVENIO DE GESTION CONCURRENTE ENTRE EL GOBIERNO AUTÓNOMO DESCENTRALIZADO DEL CANTÓN OLMEDO Y EL GOBIERNO AUTÓNOMO DESCENTRALIZADO PROVINCIAL DE MANABÍ PARA LA APERTURA DE VIAS VERANERAS.</a:t>
            </a:r>
            <a:endParaRPr lang="es-EC" sz="2000" b="1" dirty="0">
              <a:latin typeface="Agency FB" panose="020B0503020202020204" pitchFamily="34" charset="0"/>
            </a:endParaRPr>
          </a:p>
        </p:txBody>
      </p:sp>
      <p:sp>
        <p:nvSpPr>
          <p:cNvPr id="10" name="Rectángulo: esquinas redondeadas 5">
            <a:extLst>
              <a:ext uri="{FF2B5EF4-FFF2-40B4-BE49-F238E27FC236}">
                <a16:creationId xmlns:a16="http://schemas.microsoft.com/office/drawing/2014/main" id="{4FD6CDD9-5AF7-4D60-B41B-0F8F2526D625}"/>
              </a:ext>
            </a:extLst>
          </p:cNvPr>
          <p:cNvSpPr/>
          <p:nvPr/>
        </p:nvSpPr>
        <p:spPr>
          <a:xfrm>
            <a:off x="2759124" y="2170823"/>
            <a:ext cx="7571836" cy="896817"/>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s-MX" sz="2000" b="1" dirty="0">
                <a:latin typeface="Agency FB" panose="020B0503020202020204" pitchFamily="34" charset="0"/>
              </a:rPr>
              <a:t>17. CONVENIO DE GESTIÓN CONCURRENTE DEL INTERINSTITUCIONAL ENTRE EL GOBIERNO PROVINCIAL DE MANABÍ Y EL GOBIERNO AUTÓNOMO DESCENTRALIZADO MUNICIPAL DEL CANTÓN OLMEDO-MANABÍ.</a:t>
            </a:r>
            <a:endParaRPr lang="es-EC" sz="2000" b="1" dirty="0">
              <a:latin typeface="Agency FB" panose="020B0503020202020204" pitchFamily="34" charset="0"/>
            </a:endParaRPr>
          </a:p>
        </p:txBody>
      </p:sp>
      <p:sp>
        <p:nvSpPr>
          <p:cNvPr id="11" name="Rectángulo: esquinas redondeadas 6">
            <a:extLst>
              <a:ext uri="{FF2B5EF4-FFF2-40B4-BE49-F238E27FC236}">
                <a16:creationId xmlns:a16="http://schemas.microsoft.com/office/drawing/2014/main" id="{C765F963-D353-453D-ABDF-086C6F851280}"/>
              </a:ext>
            </a:extLst>
          </p:cNvPr>
          <p:cNvSpPr/>
          <p:nvPr/>
        </p:nvSpPr>
        <p:spPr>
          <a:xfrm>
            <a:off x="304161" y="3108526"/>
            <a:ext cx="2454966" cy="1165153"/>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b="1" dirty="0">
                <a:solidFill>
                  <a:schemeClr val="tx1"/>
                </a:solidFill>
                <a:latin typeface="Agency FB" panose="020B0503020202020204" pitchFamily="34" charset="0"/>
              </a:rPr>
              <a:t>CONVENIO TRIPARTITO</a:t>
            </a:r>
            <a:endParaRPr lang="es-EC" sz="3200" b="1" dirty="0">
              <a:solidFill>
                <a:schemeClr val="tx1"/>
              </a:solidFill>
              <a:latin typeface="Agency FB" panose="020B0503020202020204" pitchFamily="34" charset="0"/>
            </a:endParaRPr>
          </a:p>
        </p:txBody>
      </p:sp>
      <p:sp>
        <p:nvSpPr>
          <p:cNvPr id="12" name="Rectángulo: esquinas redondeadas 7">
            <a:extLst>
              <a:ext uri="{FF2B5EF4-FFF2-40B4-BE49-F238E27FC236}">
                <a16:creationId xmlns:a16="http://schemas.microsoft.com/office/drawing/2014/main" id="{8A7092E7-1F23-4984-8131-F7F383ADD6AC}"/>
              </a:ext>
            </a:extLst>
          </p:cNvPr>
          <p:cNvSpPr/>
          <p:nvPr/>
        </p:nvSpPr>
        <p:spPr>
          <a:xfrm>
            <a:off x="2759124" y="3107821"/>
            <a:ext cx="9198411" cy="1166562"/>
          </a:xfrm>
          <a:prstGeom prst="roundRect">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s-MX" sz="2000" b="1" dirty="0">
                <a:latin typeface="Agency FB" panose="020B0503020202020204" pitchFamily="34" charset="0"/>
              </a:rPr>
              <a:t>18. CONVENIO TRIPARTITO DE COOPERACIÓN INTERINSTITUCIONAL  ENTRE EL GOBIERNO AUTÓNOMO DESCENTRALIZADO DEL CANTÓN OLMEDO Y EL MINISTERIO DE SALUD PÚBLICA PARA LA SUSCRIPCIÓN DEL CONVENIO MARCO DE COOPERACIÓN INTERINSTITUCIONAL, Y, EL CONVENIO ESPECIFICO PARA LA INSERCIÓN EN EL PROYECTO DE CONSTRUCCIÓN DEL CENTRO DE SALUD TIPO “B”. </a:t>
            </a:r>
            <a:endParaRPr lang="es-EC" sz="2000" b="1" dirty="0">
              <a:latin typeface="Agency FB" panose="020B0503020202020204" pitchFamily="34" charset="0"/>
            </a:endParaRPr>
          </a:p>
        </p:txBody>
      </p:sp>
      <p:sp>
        <p:nvSpPr>
          <p:cNvPr id="13" name="Rectángulo: esquinas redondeadas 6">
            <a:extLst>
              <a:ext uri="{FF2B5EF4-FFF2-40B4-BE49-F238E27FC236}">
                <a16:creationId xmlns:a16="http://schemas.microsoft.com/office/drawing/2014/main" id="{C765F963-D353-453D-ABDF-086C6F851280}"/>
              </a:ext>
            </a:extLst>
          </p:cNvPr>
          <p:cNvSpPr/>
          <p:nvPr/>
        </p:nvSpPr>
        <p:spPr>
          <a:xfrm>
            <a:off x="304161" y="4314564"/>
            <a:ext cx="2454966" cy="940863"/>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b="1" dirty="0">
                <a:solidFill>
                  <a:schemeClr val="tx1"/>
                </a:solidFill>
                <a:latin typeface="Agency FB" panose="020B0503020202020204" pitchFamily="34" charset="0"/>
              </a:rPr>
              <a:t>CONVENIO DE PAGO</a:t>
            </a:r>
            <a:endParaRPr lang="es-EC" sz="3200" b="1" dirty="0">
              <a:solidFill>
                <a:schemeClr val="tx1"/>
              </a:solidFill>
              <a:latin typeface="Agency FB" panose="020B0503020202020204" pitchFamily="34" charset="0"/>
            </a:endParaRPr>
          </a:p>
        </p:txBody>
      </p:sp>
      <p:sp>
        <p:nvSpPr>
          <p:cNvPr id="14" name="Rectángulo: esquinas redondeadas 7">
            <a:extLst>
              <a:ext uri="{FF2B5EF4-FFF2-40B4-BE49-F238E27FC236}">
                <a16:creationId xmlns:a16="http://schemas.microsoft.com/office/drawing/2014/main" id="{8A7092E7-1F23-4984-8131-F7F383ADD6AC}"/>
              </a:ext>
            </a:extLst>
          </p:cNvPr>
          <p:cNvSpPr/>
          <p:nvPr/>
        </p:nvSpPr>
        <p:spPr>
          <a:xfrm>
            <a:off x="2759124" y="4314564"/>
            <a:ext cx="9198411" cy="940863"/>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s-MX" sz="2000" b="1" dirty="0">
                <a:latin typeface="Agency FB" panose="020B0503020202020204" pitchFamily="34" charset="0"/>
              </a:rPr>
              <a:t>19. CONVENIO DE PAGO ENTRE EL GOBIERNO PROVINCIAL DE MANABÍ Y EL GOBIERNO AUTÓNOMO DESCENTRALIZADO MUNICIPAL DEL CANTÓN OLMEDO-MANABÍ PARA CANCELACIÓN DE LA DEUDA DE LA REHABILITACIÓN DE LA AVENIDA MANABÍ </a:t>
            </a:r>
            <a:endParaRPr lang="es-EC" sz="2000" b="1" dirty="0">
              <a:latin typeface="Agency FB" panose="020B0503020202020204" pitchFamily="34" charset="0"/>
            </a:endParaRPr>
          </a:p>
        </p:txBody>
      </p:sp>
      <p:sp>
        <p:nvSpPr>
          <p:cNvPr id="15" name="Rectángulo: esquinas redondeadas 6">
            <a:extLst>
              <a:ext uri="{FF2B5EF4-FFF2-40B4-BE49-F238E27FC236}">
                <a16:creationId xmlns:a16="http://schemas.microsoft.com/office/drawing/2014/main" id="{C765F963-D353-453D-ABDF-086C6F851280}"/>
              </a:ext>
            </a:extLst>
          </p:cNvPr>
          <p:cNvSpPr/>
          <p:nvPr/>
        </p:nvSpPr>
        <p:spPr>
          <a:xfrm>
            <a:off x="304161" y="5295608"/>
            <a:ext cx="2454966" cy="143378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b="1" dirty="0">
                <a:solidFill>
                  <a:schemeClr val="tx1"/>
                </a:solidFill>
                <a:latin typeface="Agency FB" panose="020B0503020202020204" pitchFamily="34" charset="0"/>
              </a:rPr>
              <a:t>ADENDA</a:t>
            </a:r>
            <a:endParaRPr lang="es-EC" sz="3200" b="1" dirty="0">
              <a:solidFill>
                <a:schemeClr val="tx1"/>
              </a:solidFill>
              <a:latin typeface="Agency FB" panose="020B0503020202020204" pitchFamily="34" charset="0"/>
            </a:endParaRPr>
          </a:p>
        </p:txBody>
      </p:sp>
      <p:sp>
        <p:nvSpPr>
          <p:cNvPr id="16" name="Rectángulo: esquinas redondeadas 7">
            <a:extLst>
              <a:ext uri="{FF2B5EF4-FFF2-40B4-BE49-F238E27FC236}">
                <a16:creationId xmlns:a16="http://schemas.microsoft.com/office/drawing/2014/main" id="{8A7092E7-1F23-4984-8131-F7F383ADD6AC}"/>
              </a:ext>
            </a:extLst>
          </p:cNvPr>
          <p:cNvSpPr/>
          <p:nvPr/>
        </p:nvSpPr>
        <p:spPr>
          <a:xfrm>
            <a:off x="2759123" y="5295608"/>
            <a:ext cx="9198411" cy="1433780"/>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s-MX" sz="2000" b="1" dirty="0">
                <a:latin typeface="Agency FB" panose="020B0503020202020204" pitchFamily="34" charset="0"/>
              </a:rPr>
              <a:t>20. ADENDA AL CONVENIO DE COOPERACIÓN TÉCNICO ECONÓMICA ENTRE EL MINISTERIO DE INCLUSIÓN ECONOMICA Y SOCIAL Y EL GOBIERNO AUTONOMO DESCENTRALIZADO DEL CANTÓN OLMEDO PARA LA IMPLEMENTACIÓN DE SERVICIOS DE PERSONAS ADULTAS MAYORES-PEJ EN LA MODALIDAD ATENCIÓN DOMICILIARIA PARA PERSONAS ADULTAS MAYORES SIN DISCAPACIDAD.</a:t>
            </a:r>
            <a:endParaRPr lang="es-EC" sz="2000" b="1" dirty="0">
              <a:latin typeface="Agency FB" panose="020B0503020202020204" pitchFamily="34" charset="0"/>
            </a:endParaRPr>
          </a:p>
        </p:txBody>
      </p:sp>
    </p:spTree>
    <p:extLst>
      <p:ext uri="{BB962C8B-B14F-4D97-AF65-F5344CB8AC3E}">
        <p14:creationId xmlns:p14="http://schemas.microsoft.com/office/powerpoint/2010/main" val="261556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0"/>
            <a:ext cx="12192000" cy="6858000"/>
          </a:xfrm>
          <a:prstGeom prst="rect">
            <a:avLst/>
          </a:prstGeom>
          <a:blipFill dpi="0" rotWithShape="1">
            <a:blip r:embed="rId2">
              <a:alphaModFix amt="1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p:cNvSpPr>
            <a:spLocks noGrp="1"/>
          </p:cNvSpPr>
          <p:nvPr>
            <p:ph type="title"/>
          </p:nvPr>
        </p:nvSpPr>
        <p:spPr>
          <a:xfrm>
            <a:off x="838200" y="388937"/>
            <a:ext cx="10515600" cy="1325563"/>
          </a:xfrm>
        </p:spPr>
        <p:txBody>
          <a:bodyPr>
            <a:normAutofit/>
          </a:bodyPr>
          <a:lstStyle/>
          <a:p>
            <a:r>
              <a:rPr lang="es-EC" sz="4800" b="1" dirty="0">
                <a:ln w="22225">
                  <a:solidFill>
                    <a:schemeClr val="accent5"/>
                  </a:solidFill>
                  <a:prstDash val="solid"/>
                </a:ln>
                <a:solidFill>
                  <a:srgbClr val="92D050"/>
                </a:solidFill>
                <a:latin typeface="Agency FB" panose="020B0503020202020204" pitchFamily="34" charset="0"/>
              </a:rPr>
              <a:t>RENDICIÓN DE CUENTAS 2023 CONCEJALES </a:t>
            </a:r>
            <a:endParaRPr lang="en-US" sz="4800" b="1" dirty="0">
              <a:ln w="22225">
                <a:solidFill>
                  <a:schemeClr val="accent5"/>
                </a:solidFill>
                <a:prstDash val="solid"/>
              </a:ln>
              <a:solidFill>
                <a:srgbClr val="92D050"/>
              </a:solidFill>
              <a:latin typeface="Agency FB" panose="020B050302020202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5096" y="0"/>
            <a:ext cx="2096905" cy="1714500"/>
          </a:xfrm>
          <a:prstGeom prst="rect">
            <a:avLst/>
          </a:prstGeom>
        </p:spPr>
      </p:pic>
      <p:sp>
        <p:nvSpPr>
          <p:cNvPr id="6" name="Elipse 5">
            <a:extLst>
              <a:ext uri="{FF2B5EF4-FFF2-40B4-BE49-F238E27FC236}">
                <a16:creationId xmlns:a16="http://schemas.microsoft.com/office/drawing/2014/main" id="{3FFCAA4C-20F4-4D2A-AF2E-044913226C0F}"/>
              </a:ext>
            </a:extLst>
          </p:cNvPr>
          <p:cNvSpPr/>
          <p:nvPr/>
        </p:nvSpPr>
        <p:spPr>
          <a:xfrm>
            <a:off x="1825486" y="1842052"/>
            <a:ext cx="1868557" cy="1934818"/>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Elipse 6">
            <a:extLst>
              <a:ext uri="{FF2B5EF4-FFF2-40B4-BE49-F238E27FC236}">
                <a16:creationId xmlns:a16="http://schemas.microsoft.com/office/drawing/2014/main" id="{7DEEFA6A-E064-4891-86A3-CDFADA4E0F13}"/>
              </a:ext>
            </a:extLst>
          </p:cNvPr>
          <p:cNvSpPr/>
          <p:nvPr/>
        </p:nvSpPr>
        <p:spPr>
          <a:xfrm>
            <a:off x="5161721" y="1842052"/>
            <a:ext cx="1868557" cy="1934818"/>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Elipse 7">
            <a:extLst>
              <a:ext uri="{FF2B5EF4-FFF2-40B4-BE49-F238E27FC236}">
                <a16:creationId xmlns:a16="http://schemas.microsoft.com/office/drawing/2014/main" id="{A6BFD528-8297-4C09-8032-46E6AF730CB1}"/>
              </a:ext>
            </a:extLst>
          </p:cNvPr>
          <p:cNvSpPr/>
          <p:nvPr/>
        </p:nvSpPr>
        <p:spPr>
          <a:xfrm>
            <a:off x="8497957" y="1842052"/>
            <a:ext cx="1868557" cy="1934818"/>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Elipse 8">
            <a:extLst>
              <a:ext uri="{FF2B5EF4-FFF2-40B4-BE49-F238E27FC236}">
                <a16:creationId xmlns:a16="http://schemas.microsoft.com/office/drawing/2014/main" id="{903EC7CA-D0A5-4402-932C-FFEA03EE7EC4}"/>
              </a:ext>
            </a:extLst>
          </p:cNvPr>
          <p:cNvSpPr/>
          <p:nvPr/>
        </p:nvSpPr>
        <p:spPr>
          <a:xfrm>
            <a:off x="3293164" y="4350026"/>
            <a:ext cx="1868557" cy="1934818"/>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CuadroTexto 10">
            <a:extLst>
              <a:ext uri="{FF2B5EF4-FFF2-40B4-BE49-F238E27FC236}">
                <a16:creationId xmlns:a16="http://schemas.microsoft.com/office/drawing/2014/main" id="{129D78C2-7D90-4783-B939-B31791F2A06B}"/>
              </a:ext>
            </a:extLst>
          </p:cNvPr>
          <p:cNvSpPr txBox="1"/>
          <p:nvPr/>
        </p:nvSpPr>
        <p:spPr>
          <a:xfrm>
            <a:off x="1400574" y="3806760"/>
            <a:ext cx="2718379" cy="369332"/>
          </a:xfrm>
          <a:prstGeom prst="rect">
            <a:avLst/>
          </a:prstGeom>
          <a:noFill/>
        </p:spPr>
        <p:txBody>
          <a:bodyPr wrap="square" rtlCol="0">
            <a:spAutoFit/>
          </a:bodyPr>
          <a:lstStyle/>
          <a:p>
            <a:r>
              <a:rPr lang="es-MX" b="1" dirty="0">
                <a:solidFill>
                  <a:srgbClr val="0070C0"/>
                </a:solidFill>
                <a:latin typeface="Agency FB" panose="020B0503020202020204" pitchFamily="34" charset="0"/>
              </a:rPr>
              <a:t>Abg. Marcelo Argandoña Chávez</a:t>
            </a:r>
            <a:endParaRPr lang="es-EC" b="1" dirty="0">
              <a:solidFill>
                <a:srgbClr val="0070C0"/>
              </a:solidFill>
              <a:latin typeface="Agency FB" panose="020B0503020202020204" pitchFamily="34" charset="0"/>
            </a:endParaRPr>
          </a:p>
        </p:txBody>
      </p:sp>
      <p:sp>
        <p:nvSpPr>
          <p:cNvPr id="13" name="CuadroTexto 12">
            <a:extLst>
              <a:ext uri="{FF2B5EF4-FFF2-40B4-BE49-F238E27FC236}">
                <a16:creationId xmlns:a16="http://schemas.microsoft.com/office/drawing/2014/main" id="{A16F5A1D-D0B6-44C1-8DA4-784DBE2F56BD}"/>
              </a:ext>
            </a:extLst>
          </p:cNvPr>
          <p:cNvSpPr txBox="1"/>
          <p:nvPr/>
        </p:nvSpPr>
        <p:spPr>
          <a:xfrm>
            <a:off x="4736809" y="3806760"/>
            <a:ext cx="2718379" cy="369332"/>
          </a:xfrm>
          <a:prstGeom prst="rect">
            <a:avLst/>
          </a:prstGeom>
          <a:noFill/>
        </p:spPr>
        <p:txBody>
          <a:bodyPr wrap="square" rtlCol="0">
            <a:spAutoFit/>
          </a:bodyPr>
          <a:lstStyle/>
          <a:p>
            <a:r>
              <a:rPr lang="es-MX" b="1" dirty="0">
                <a:solidFill>
                  <a:srgbClr val="0070C0"/>
                </a:solidFill>
                <a:latin typeface="Agency FB" panose="020B0503020202020204" pitchFamily="34" charset="0"/>
              </a:rPr>
              <a:t>Abg. Samanda Calero Mendoza</a:t>
            </a:r>
            <a:endParaRPr lang="es-EC" b="1" dirty="0">
              <a:solidFill>
                <a:srgbClr val="0070C0"/>
              </a:solidFill>
              <a:latin typeface="Agency FB" panose="020B0503020202020204" pitchFamily="34" charset="0"/>
            </a:endParaRPr>
          </a:p>
        </p:txBody>
      </p:sp>
      <p:sp>
        <p:nvSpPr>
          <p:cNvPr id="14" name="CuadroTexto 13">
            <a:extLst>
              <a:ext uri="{FF2B5EF4-FFF2-40B4-BE49-F238E27FC236}">
                <a16:creationId xmlns:a16="http://schemas.microsoft.com/office/drawing/2014/main" id="{904902A6-68EB-4651-80FE-E4CDA79EC5E0}"/>
              </a:ext>
            </a:extLst>
          </p:cNvPr>
          <p:cNvSpPr txBox="1"/>
          <p:nvPr/>
        </p:nvSpPr>
        <p:spPr>
          <a:xfrm>
            <a:off x="8389467" y="3806760"/>
            <a:ext cx="2718379" cy="369332"/>
          </a:xfrm>
          <a:prstGeom prst="rect">
            <a:avLst/>
          </a:prstGeom>
          <a:noFill/>
        </p:spPr>
        <p:txBody>
          <a:bodyPr wrap="square" rtlCol="0">
            <a:spAutoFit/>
          </a:bodyPr>
          <a:lstStyle/>
          <a:p>
            <a:r>
              <a:rPr lang="es-MX" b="1" dirty="0">
                <a:solidFill>
                  <a:srgbClr val="0070C0"/>
                </a:solidFill>
                <a:latin typeface="Agency FB" panose="020B0503020202020204" pitchFamily="34" charset="0"/>
              </a:rPr>
              <a:t>Lcda. Miryan Juiña Mieles</a:t>
            </a:r>
            <a:endParaRPr lang="es-EC" b="1" dirty="0">
              <a:solidFill>
                <a:srgbClr val="0070C0"/>
              </a:solidFill>
              <a:latin typeface="Agency FB" panose="020B0503020202020204" pitchFamily="34" charset="0"/>
            </a:endParaRPr>
          </a:p>
        </p:txBody>
      </p:sp>
      <p:sp>
        <p:nvSpPr>
          <p:cNvPr id="15" name="CuadroTexto 14">
            <a:extLst>
              <a:ext uri="{FF2B5EF4-FFF2-40B4-BE49-F238E27FC236}">
                <a16:creationId xmlns:a16="http://schemas.microsoft.com/office/drawing/2014/main" id="{DE54A212-80B6-4651-BC74-785A2C17015B}"/>
              </a:ext>
            </a:extLst>
          </p:cNvPr>
          <p:cNvSpPr txBox="1"/>
          <p:nvPr/>
        </p:nvSpPr>
        <p:spPr>
          <a:xfrm>
            <a:off x="3178544" y="6318947"/>
            <a:ext cx="2097796" cy="369332"/>
          </a:xfrm>
          <a:prstGeom prst="rect">
            <a:avLst/>
          </a:prstGeom>
          <a:noFill/>
        </p:spPr>
        <p:txBody>
          <a:bodyPr wrap="square" rtlCol="0">
            <a:spAutoFit/>
          </a:bodyPr>
          <a:lstStyle/>
          <a:p>
            <a:r>
              <a:rPr lang="es-MX" b="1" dirty="0">
                <a:solidFill>
                  <a:srgbClr val="0070C0"/>
                </a:solidFill>
                <a:latin typeface="Agency FB" panose="020B0503020202020204" pitchFamily="34" charset="0"/>
              </a:rPr>
              <a:t>Sr. Jipson Mieles Macias </a:t>
            </a:r>
            <a:endParaRPr lang="es-EC" b="1" dirty="0">
              <a:solidFill>
                <a:srgbClr val="0070C0"/>
              </a:solidFill>
              <a:latin typeface="Agency FB" panose="020B0503020202020204" pitchFamily="34" charset="0"/>
            </a:endParaRPr>
          </a:p>
        </p:txBody>
      </p:sp>
      <p:sp>
        <p:nvSpPr>
          <p:cNvPr id="16" name="Elipse 15">
            <a:extLst>
              <a:ext uri="{FF2B5EF4-FFF2-40B4-BE49-F238E27FC236}">
                <a16:creationId xmlns:a16="http://schemas.microsoft.com/office/drawing/2014/main" id="{903EC7CA-D0A5-4402-932C-FFEA03EE7EC4}"/>
              </a:ext>
            </a:extLst>
          </p:cNvPr>
          <p:cNvSpPr/>
          <p:nvPr/>
        </p:nvSpPr>
        <p:spPr>
          <a:xfrm>
            <a:off x="6808303" y="4350026"/>
            <a:ext cx="1868557" cy="1934818"/>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blipFill dpi="0" rotWithShape="1">
                <a:blip r:embed="rId7">
                  <a:extLst>
                    <a:ext uri="{28A0092B-C50C-407E-A947-70E740481C1C}">
                      <a14:useLocalDpi xmlns:a14="http://schemas.microsoft.com/office/drawing/2010/main" val="0"/>
                    </a:ext>
                  </a:extLst>
                </a:blip>
                <a:srcRect/>
                <a:stretch>
                  <a:fillRect/>
                </a:stretch>
              </a:blipFill>
            </a:endParaRPr>
          </a:p>
        </p:txBody>
      </p:sp>
      <p:sp>
        <p:nvSpPr>
          <p:cNvPr id="17" name="CuadroTexto 16">
            <a:extLst>
              <a:ext uri="{FF2B5EF4-FFF2-40B4-BE49-F238E27FC236}">
                <a16:creationId xmlns:a16="http://schemas.microsoft.com/office/drawing/2014/main" id="{DE54A212-80B6-4651-BC74-785A2C17015B}"/>
              </a:ext>
            </a:extLst>
          </p:cNvPr>
          <p:cNvSpPr txBox="1"/>
          <p:nvPr/>
        </p:nvSpPr>
        <p:spPr>
          <a:xfrm>
            <a:off x="6737389" y="6318947"/>
            <a:ext cx="2178010" cy="369332"/>
          </a:xfrm>
          <a:prstGeom prst="rect">
            <a:avLst/>
          </a:prstGeom>
          <a:noFill/>
        </p:spPr>
        <p:txBody>
          <a:bodyPr wrap="square" rtlCol="0">
            <a:spAutoFit/>
          </a:bodyPr>
          <a:lstStyle/>
          <a:p>
            <a:r>
              <a:rPr lang="es-MX" b="1" dirty="0">
                <a:solidFill>
                  <a:srgbClr val="0070C0"/>
                </a:solidFill>
                <a:latin typeface="Agency FB" panose="020B0503020202020204" pitchFamily="34" charset="0"/>
              </a:rPr>
              <a:t>Tnlgo. Paolo Mieles Loor </a:t>
            </a:r>
            <a:endParaRPr lang="es-EC" b="1" dirty="0">
              <a:solidFill>
                <a:srgbClr val="0070C0"/>
              </a:solidFill>
              <a:latin typeface="Agency FB" panose="020B0503020202020204" pitchFamily="34" charset="0"/>
            </a:endParaRPr>
          </a:p>
        </p:txBody>
      </p:sp>
    </p:spTree>
    <p:extLst>
      <p:ext uri="{BB962C8B-B14F-4D97-AF65-F5344CB8AC3E}">
        <p14:creationId xmlns:p14="http://schemas.microsoft.com/office/powerpoint/2010/main" val="166645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0"/>
            <a:ext cx="12192000" cy="6858000"/>
          </a:xfrm>
          <a:prstGeom prst="rect">
            <a:avLst/>
          </a:prstGeom>
          <a:blipFill dpi="0" rotWithShape="1">
            <a:blip r:embed="rId2">
              <a:alphaModFix amt="1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5096" y="0"/>
            <a:ext cx="2096905" cy="17145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7283" y="384659"/>
            <a:ext cx="4164623" cy="312346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1" y="384659"/>
            <a:ext cx="4054781" cy="312346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7282" y="3892785"/>
            <a:ext cx="4164623" cy="256956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1" y="3892786"/>
            <a:ext cx="3999095" cy="256956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00418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0"/>
            <a:ext cx="12192000" cy="6858000"/>
          </a:xfrm>
          <a:prstGeom prst="rect">
            <a:avLst/>
          </a:prstGeom>
          <a:blipFill dpi="0" rotWithShape="1">
            <a:blip r:embed="rId2">
              <a:alphaModFix amt="1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838200" y="365125"/>
            <a:ext cx="10515600" cy="1207001"/>
          </a:xfrm>
          <a:ln>
            <a:solidFill>
              <a:schemeClr val="accent6"/>
            </a:solidFill>
          </a:ln>
        </p:spPr>
        <p:txBody>
          <a:bodyPr/>
          <a:lstStyle/>
          <a:p>
            <a:pPr algn="ctr"/>
            <a:r>
              <a:rPr lang="en-US" b="1" dirty="0">
                <a:latin typeface="Agency FB" panose="020B0503020202020204" pitchFamily="34" charset="0"/>
              </a:rPr>
              <a:t>CARTA DE INTENCIÓN</a:t>
            </a:r>
          </a:p>
        </p:txBody>
      </p:sp>
      <p:sp>
        <p:nvSpPr>
          <p:cNvPr id="3" name="Marcador de contenido 2"/>
          <p:cNvSpPr>
            <a:spLocks noGrp="1"/>
          </p:cNvSpPr>
          <p:nvPr>
            <p:ph idx="1"/>
          </p:nvPr>
        </p:nvSpPr>
        <p:spPr>
          <a:xfrm>
            <a:off x="838200" y="1714500"/>
            <a:ext cx="10515600" cy="4351338"/>
          </a:xfrm>
        </p:spPr>
        <p:txBody>
          <a:bodyPr>
            <a:noAutofit/>
          </a:bodyPr>
          <a:lstStyle/>
          <a:p>
            <a:pPr marL="514350" indent="-514350">
              <a:buFont typeface="+mj-lt"/>
              <a:buAutoNum type="arabicPeriod"/>
            </a:pPr>
            <a:r>
              <a:rPr lang="es-MX" sz="3200" dirty="0">
                <a:latin typeface="Agency FB" panose="020B0503020202020204" pitchFamily="34" charset="0"/>
              </a:rPr>
              <a:t>Carta intención “Manifiesto de voluntades: Economía circular y cambio climático”</a:t>
            </a:r>
          </a:p>
          <a:p>
            <a:pPr marL="514350" indent="-514350">
              <a:buFont typeface="+mj-lt"/>
              <a:buAutoNum type="arabicPeriod"/>
            </a:pPr>
            <a:r>
              <a:rPr lang="es-MX" sz="3200" dirty="0">
                <a:latin typeface="Agency FB" panose="020B0503020202020204" pitchFamily="34" charset="0"/>
              </a:rPr>
              <a:t>Carta Intención colaborar hacia la incorporación de la Ciudad de Olmedo, provincia de Manabí, a la Iniciativa Global de Ciudades ODS. Ciudades ODS</a:t>
            </a:r>
          </a:p>
          <a:p>
            <a:pPr marL="514350" indent="-514350">
              <a:buFont typeface="+mj-lt"/>
              <a:buAutoNum type="arabicPeriod"/>
            </a:pPr>
            <a:r>
              <a:rPr lang="es-MX" sz="3200" dirty="0">
                <a:latin typeface="Agency FB" panose="020B0503020202020204" pitchFamily="34" charset="0"/>
              </a:rPr>
              <a:t>CARTA DE INTENCIÓN ENTRE EL GOBIERNO AUTÓNOMO DESCENTRALIZADO DEL CANTÓN OLMEDO Y EL MINISTERIO DE DESARROLLO URBANO Y VIVIENDA PARA LA INSERCIÓN EN EL “PROYECTO IMPLEMENTACIÓN DEL SISTEMA NACIONAL DE CATASTRO INTEGRADO GEORREFERENCIADO“</a:t>
            </a:r>
          </a:p>
          <a:p>
            <a:pPr marL="514350" indent="-514350">
              <a:buFont typeface="+mj-lt"/>
              <a:buAutoNum type="arabicPeriod"/>
            </a:pPr>
            <a:r>
              <a:rPr lang="es-MX" sz="3200" dirty="0">
                <a:latin typeface="Agency FB" panose="020B0503020202020204" pitchFamily="34" charset="0"/>
              </a:rPr>
              <a:t>CARTA DE INTENCIÓN PARA LA ADHESIÓN AL PROGRAMA MUNICIPIOS SALUDABLES Y LA ESTRATEGIA MERCADOS SALUDABLES</a:t>
            </a:r>
            <a:endParaRPr lang="en-US" sz="3200" dirty="0">
              <a:latin typeface="Agency FB" panose="020B050302020202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5096" y="0"/>
            <a:ext cx="2096905" cy="1714500"/>
          </a:xfrm>
          <a:prstGeom prst="rect">
            <a:avLst/>
          </a:prstGeom>
        </p:spPr>
      </p:pic>
    </p:spTree>
    <p:extLst>
      <p:ext uri="{BB962C8B-B14F-4D97-AF65-F5344CB8AC3E}">
        <p14:creationId xmlns:p14="http://schemas.microsoft.com/office/powerpoint/2010/main" val="3113606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0"/>
            <a:ext cx="12192000" cy="6858000"/>
          </a:xfrm>
          <a:prstGeom prst="rect">
            <a:avLst/>
          </a:prstGeom>
          <a:blipFill dpi="0" rotWithShape="1">
            <a:blip r:embed="rId2">
              <a:alphaModFix amt="1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836525" y="-125197"/>
            <a:ext cx="10515600" cy="1325563"/>
          </a:xfrm>
        </p:spPr>
        <p:txBody>
          <a:bodyPr/>
          <a:lstStyle/>
          <a:p>
            <a:r>
              <a:rPr lang="en-US" b="1" dirty="0">
                <a:latin typeface="Agency FB" panose="020B0503020202020204" pitchFamily="34" charset="0"/>
              </a:rPr>
              <a:t>ANEXOS</a:t>
            </a:r>
            <a:endParaRPr lang="en-US"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5096" y="0"/>
            <a:ext cx="2096905" cy="17145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470" y="979338"/>
            <a:ext cx="1971087" cy="1602236"/>
          </a:xfrm>
          <a:prstGeom prst="rect">
            <a:avLst/>
          </a:prstGeom>
          <a:ln>
            <a:noFill/>
          </a:ln>
          <a:effectLst>
            <a:softEdge rad="112500"/>
          </a:effectLst>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9718" y="971492"/>
            <a:ext cx="2346484" cy="1602236"/>
          </a:xfrm>
          <a:prstGeom prst="rect">
            <a:avLst/>
          </a:prstGeom>
          <a:ln>
            <a:noFill/>
          </a:ln>
          <a:effectLst>
            <a:softEdge rad="112500"/>
          </a:effectLst>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8363" y="979338"/>
            <a:ext cx="2761071" cy="1602236"/>
          </a:xfrm>
          <a:prstGeom prst="rect">
            <a:avLst/>
          </a:prstGeom>
          <a:ln>
            <a:noFill/>
          </a:ln>
          <a:effectLst>
            <a:softEdge rad="112500"/>
          </a:effectLst>
        </p:spPr>
      </p:pic>
      <p:pic>
        <p:nvPicPr>
          <p:cNvPr id="9"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6470" y="4446802"/>
            <a:ext cx="1971087" cy="1674568"/>
          </a:xfrm>
          <a:prstGeom prst="rect">
            <a:avLst/>
          </a:prstGeom>
          <a:ln>
            <a:noFill/>
          </a:ln>
          <a:effectLst>
            <a:softEdge rad="112500"/>
          </a:effectLst>
        </p:spPr>
      </p:pic>
      <p:pic>
        <p:nvPicPr>
          <p:cNvPr id="10" name="Imagen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40058" y="2676904"/>
            <a:ext cx="1971087" cy="1674568"/>
          </a:xfrm>
          <a:prstGeom prst="rect">
            <a:avLst/>
          </a:prstGeom>
          <a:ln>
            <a:noFill/>
          </a:ln>
          <a:effectLst>
            <a:softEdge rad="112500"/>
          </a:effectLst>
        </p:spPr>
      </p:pic>
      <p:pic>
        <p:nvPicPr>
          <p:cNvPr id="11" name="Imagen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92960" y="2676904"/>
            <a:ext cx="2346484" cy="1674568"/>
          </a:xfrm>
          <a:prstGeom prst="rect">
            <a:avLst/>
          </a:prstGeom>
          <a:ln>
            <a:noFill/>
          </a:ln>
          <a:effectLst>
            <a:softEdge rad="112500"/>
          </a:effectLst>
        </p:spPr>
      </p:pic>
      <p:pic>
        <p:nvPicPr>
          <p:cNvPr id="12" name="Imagen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19719" y="4446802"/>
            <a:ext cx="2346483" cy="1674567"/>
          </a:xfrm>
          <a:prstGeom prst="rect">
            <a:avLst/>
          </a:prstGeom>
          <a:ln>
            <a:noFill/>
          </a:ln>
          <a:effectLst>
            <a:softEdge rad="112500"/>
          </a:effectLst>
        </p:spPr>
      </p:pic>
      <p:pic>
        <p:nvPicPr>
          <p:cNvPr id="16" name="Imagen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91595" y="4446802"/>
            <a:ext cx="2531849" cy="1681972"/>
          </a:xfrm>
          <a:prstGeom prst="rect">
            <a:avLst/>
          </a:prstGeom>
          <a:ln>
            <a:noFill/>
          </a:ln>
          <a:effectLst>
            <a:softEdge rad="112500"/>
          </a:effectLst>
        </p:spPr>
      </p:pic>
      <p:pic>
        <p:nvPicPr>
          <p:cNvPr id="17" name="Imagen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48363" y="4454206"/>
            <a:ext cx="2761071" cy="1674567"/>
          </a:xfrm>
          <a:prstGeom prst="rect">
            <a:avLst/>
          </a:prstGeom>
          <a:ln>
            <a:noFill/>
          </a:ln>
          <a:effectLst>
            <a:softEdge rad="112500"/>
          </a:effectLst>
        </p:spPr>
      </p:pic>
      <p:pic>
        <p:nvPicPr>
          <p:cNvPr id="18" name="Imagen 17">
            <a:extLst>
              <a:ext uri="{FF2B5EF4-FFF2-40B4-BE49-F238E27FC236}">
                <a16:creationId xmlns:a16="http://schemas.microsoft.com/office/drawing/2014/main" id="{15F6321C-8ABF-46E0-9DBD-0C46022F108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91596" y="992858"/>
            <a:ext cx="2531848" cy="1588716"/>
          </a:xfrm>
          <a:prstGeom prst="rect">
            <a:avLst/>
          </a:prstGeom>
          <a:ln>
            <a:noFill/>
          </a:ln>
          <a:effectLst>
            <a:softEdge rad="112500"/>
          </a:effectLst>
        </p:spPr>
      </p:pic>
      <p:pic>
        <p:nvPicPr>
          <p:cNvPr id="20" name="Imagen 19">
            <a:extLst>
              <a:ext uri="{FF2B5EF4-FFF2-40B4-BE49-F238E27FC236}">
                <a16:creationId xmlns:a16="http://schemas.microsoft.com/office/drawing/2014/main" id="{37D06FBB-CD62-4B07-BE7A-060751229B6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21259" y="2676904"/>
            <a:ext cx="2786072" cy="1656602"/>
          </a:xfrm>
          <a:prstGeom prst="rect">
            <a:avLst/>
          </a:prstGeom>
          <a:ln>
            <a:noFill/>
          </a:ln>
          <a:effectLst>
            <a:softEdge rad="112500"/>
          </a:effectLst>
        </p:spPr>
      </p:pic>
    </p:spTree>
    <p:extLst>
      <p:ext uri="{BB962C8B-B14F-4D97-AF65-F5344CB8AC3E}">
        <p14:creationId xmlns:p14="http://schemas.microsoft.com/office/powerpoint/2010/main" val="4148978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0"/>
            <a:ext cx="12192000" cy="6858000"/>
          </a:xfrm>
          <a:prstGeom prst="rect">
            <a:avLst/>
          </a:prstGeom>
          <a:blipFill dpi="0" rotWithShape="1">
            <a:blip r:embed="rId2">
              <a:alphaModFix amt="1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5096" y="0"/>
            <a:ext cx="2096905" cy="1714500"/>
          </a:xfrm>
          <a:prstGeom prst="rect">
            <a:avLst/>
          </a:prstGeom>
        </p:spPr>
      </p:pic>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6471" y="3760113"/>
            <a:ext cx="4727077" cy="2587678"/>
          </a:xfrm>
          <a:prstGeom prst="rect">
            <a:avLst/>
          </a:prstGeom>
          <a:ln>
            <a:noFill/>
          </a:ln>
          <a:effectLst>
            <a:softEdge rad="112500"/>
          </a:effectLst>
        </p:spPr>
      </p:pic>
      <p:pic>
        <p:nvPicPr>
          <p:cNvPr id="14" name="Imagen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6471" y="1714500"/>
            <a:ext cx="4727077" cy="1977259"/>
          </a:xfrm>
          <a:prstGeom prst="rect">
            <a:avLst/>
          </a:prstGeom>
          <a:ln>
            <a:noFill/>
          </a:ln>
          <a:effectLst>
            <a:softEdge rad="112500"/>
          </a:effectLst>
        </p:spPr>
      </p:pic>
      <p:pic>
        <p:nvPicPr>
          <p:cNvPr id="15" name="Imagen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451" y="1714499"/>
            <a:ext cx="5272835" cy="4633292"/>
          </a:xfrm>
          <a:prstGeom prst="rect">
            <a:avLst/>
          </a:prstGeom>
          <a:ln>
            <a:noFill/>
          </a:ln>
          <a:effectLst>
            <a:softEdge rad="112500"/>
          </a:effectLst>
        </p:spPr>
      </p:pic>
    </p:spTree>
    <p:extLst>
      <p:ext uri="{BB962C8B-B14F-4D97-AF65-F5344CB8AC3E}">
        <p14:creationId xmlns:p14="http://schemas.microsoft.com/office/powerpoint/2010/main" val="243676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0"/>
            <a:ext cx="12192000" cy="6858000"/>
          </a:xfrm>
          <a:prstGeom prst="rect">
            <a:avLst/>
          </a:prstGeom>
          <a:blipFill dpi="0" rotWithShape="1">
            <a:blip r:embed="rId2">
              <a:alphaModFix amt="1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146537" y="3059723"/>
            <a:ext cx="11682045" cy="1073944"/>
          </a:xfrm>
        </p:spPr>
        <p:txBody>
          <a:bodyPr>
            <a:noAutofit/>
          </a:bodyPr>
          <a:lstStyle/>
          <a:p>
            <a:pPr algn="ctr"/>
            <a:r>
              <a:rPr lang="es-EC" sz="9600" b="1" dirty="0">
                <a:ln w="22225">
                  <a:solidFill>
                    <a:schemeClr val="accent5"/>
                  </a:solidFill>
                  <a:prstDash val="solid"/>
                </a:ln>
                <a:solidFill>
                  <a:srgbClr val="92D050"/>
                </a:solidFill>
                <a:latin typeface="Agency FB" panose="020B0503020202020204" pitchFamily="34" charset="0"/>
              </a:rPr>
              <a:t>GRACIAS POR SU ATENCIÓN!</a:t>
            </a:r>
            <a:endParaRPr lang="en-US" sz="9600"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5096" y="0"/>
            <a:ext cx="2096905" cy="1714500"/>
          </a:xfrm>
          <a:prstGeom prst="rect">
            <a:avLst/>
          </a:prstGeom>
        </p:spPr>
      </p:pic>
    </p:spTree>
    <p:extLst>
      <p:ext uri="{BB962C8B-B14F-4D97-AF65-F5344CB8AC3E}">
        <p14:creationId xmlns:p14="http://schemas.microsoft.com/office/powerpoint/2010/main" val="4266133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0"/>
            <a:ext cx="12192000" cy="6858000"/>
          </a:xfrm>
          <a:prstGeom prst="rect">
            <a:avLst/>
          </a:prstGeom>
          <a:blipFill dpi="0" rotWithShape="1">
            <a:blip r:embed="rId2">
              <a:alphaModFix amt="1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838200" y="278297"/>
            <a:ext cx="9653337" cy="1121114"/>
          </a:xfrm>
          <a:noFill/>
        </p:spPr>
        <p:style>
          <a:lnRef idx="2">
            <a:schemeClr val="accent6"/>
          </a:lnRef>
          <a:fillRef idx="1">
            <a:schemeClr val="lt1"/>
          </a:fillRef>
          <a:effectRef idx="0">
            <a:schemeClr val="accent6"/>
          </a:effectRef>
          <a:fontRef idx="minor">
            <a:schemeClr val="dk1"/>
          </a:fontRef>
        </p:style>
        <p:txBody>
          <a:bodyPr>
            <a:noAutofit/>
          </a:bodyPr>
          <a:lstStyle/>
          <a:p>
            <a:pPr algn="ctr"/>
            <a:r>
              <a:rPr lang="en-US" sz="4000" b="1" dirty="0">
                <a:latin typeface="Agency FB" panose="020B0503020202020204" pitchFamily="34" charset="0"/>
              </a:rPr>
              <a:t>NORMATIVA LEGAL DEL PROCESO DE RENDICION DE CUENTAS </a:t>
            </a:r>
            <a:endParaRPr lang="en-US" sz="4000" b="1" dirty="0">
              <a:ln w="22225">
                <a:solidFill>
                  <a:schemeClr val="accent5"/>
                </a:solidFill>
                <a:prstDash val="solid"/>
              </a:ln>
              <a:solidFill>
                <a:srgbClr val="92D050"/>
              </a:solidFill>
              <a:latin typeface="Agency FB" panose="020B0503020202020204" pitchFamily="34" charset="0"/>
              <a:ea typeface="+mj-ea"/>
              <a:cs typeface="+mj-cs"/>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5096" y="0"/>
            <a:ext cx="2096905" cy="1714500"/>
          </a:xfrm>
          <a:prstGeom prst="rect">
            <a:avLst/>
          </a:prstGeom>
        </p:spPr>
      </p:pic>
      <p:pic>
        <p:nvPicPr>
          <p:cNvPr id="7" name="Marcador de contenido 6">
            <a:extLst>
              <a:ext uri="{FF2B5EF4-FFF2-40B4-BE49-F238E27FC236}">
                <a16:creationId xmlns:a16="http://schemas.microsoft.com/office/drawing/2014/main" id="{6EF949E9-72C3-4BEC-8251-4696FC36EF93}"/>
              </a:ext>
            </a:extLst>
          </p:cNvPr>
          <p:cNvPicPr>
            <a:picLocks noGrp="1" noChangeAspect="1"/>
          </p:cNvPicPr>
          <p:nvPr>
            <p:ph idx="1"/>
          </p:nvPr>
        </p:nvPicPr>
        <p:blipFill>
          <a:blip r:embed="rId3"/>
          <a:stretch>
            <a:fillRect/>
          </a:stretch>
        </p:blipFill>
        <p:spPr>
          <a:xfrm>
            <a:off x="1716177" y="1672623"/>
            <a:ext cx="3150832" cy="2050905"/>
          </a:xfrm>
          <a:prstGeom prst="rect">
            <a:avLst/>
          </a:prstGeom>
        </p:spPr>
      </p:pic>
      <p:pic>
        <p:nvPicPr>
          <p:cNvPr id="8" name="Imagen 7">
            <a:extLst>
              <a:ext uri="{FF2B5EF4-FFF2-40B4-BE49-F238E27FC236}">
                <a16:creationId xmlns:a16="http://schemas.microsoft.com/office/drawing/2014/main" id="{6B0D2360-4A5C-4F8F-8FCA-59DE7F7EFEAE}"/>
              </a:ext>
            </a:extLst>
          </p:cNvPr>
          <p:cNvPicPr>
            <a:picLocks noChangeAspect="1"/>
          </p:cNvPicPr>
          <p:nvPr/>
        </p:nvPicPr>
        <p:blipFill>
          <a:blip r:embed="rId4"/>
          <a:stretch>
            <a:fillRect/>
          </a:stretch>
        </p:blipFill>
        <p:spPr>
          <a:xfrm>
            <a:off x="1716177" y="3797786"/>
            <a:ext cx="3581931" cy="1541413"/>
          </a:xfrm>
          <a:prstGeom prst="rect">
            <a:avLst/>
          </a:prstGeom>
        </p:spPr>
      </p:pic>
      <p:pic>
        <p:nvPicPr>
          <p:cNvPr id="9" name="Imagen 8">
            <a:extLst>
              <a:ext uri="{FF2B5EF4-FFF2-40B4-BE49-F238E27FC236}">
                <a16:creationId xmlns:a16="http://schemas.microsoft.com/office/drawing/2014/main" id="{20E08B6A-B4BA-4F5A-A54B-22C85F3EBBB8}"/>
              </a:ext>
            </a:extLst>
          </p:cNvPr>
          <p:cNvPicPr>
            <a:picLocks noChangeAspect="1"/>
          </p:cNvPicPr>
          <p:nvPr/>
        </p:nvPicPr>
        <p:blipFill>
          <a:blip r:embed="rId5"/>
          <a:stretch>
            <a:fillRect/>
          </a:stretch>
        </p:blipFill>
        <p:spPr>
          <a:xfrm>
            <a:off x="6000750" y="1581409"/>
            <a:ext cx="4695542" cy="2142119"/>
          </a:xfrm>
          <a:prstGeom prst="rect">
            <a:avLst/>
          </a:prstGeom>
        </p:spPr>
      </p:pic>
      <p:pic>
        <p:nvPicPr>
          <p:cNvPr id="10" name="Imagen 9">
            <a:extLst>
              <a:ext uri="{FF2B5EF4-FFF2-40B4-BE49-F238E27FC236}">
                <a16:creationId xmlns:a16="http://schemas.microsoft.com/office/drawing/2014/main" id="{B945D3AF-156C-415A-9450-B961B478075C}"/>
              </a:ext>
            </a:extLst>
          </p:cNvPr>
          <p:cNvPicPr>
            <a:picLocks noChangeAspect="1"/>
          </p:cNvPicPr>
          <p:nvPr/>
        </p:nvPicPr>
        <p:blipFill>
          <a:blip r:embed="rId6"/>
          <a:stretch>
            <a:fillRect/>
          </a:stretch>
        </p:blipFill>
        <p:spPr>
          <a:xfrm>
            <a:off x="6000750" y="3797785"/>
            <a:ext cx="4695542" cy="1541413"/>
          </a:xfrm>
          <a:prstGeom prst="rect">
            <a:avLst/>
          </a:prstGeom>
        </p:spPr>
      </p:pic>
      <p:pic>
        <p:nvPicPr>
          <p:cNvPr id="11" name="Imagen 10">
            <a:extLst>
              <a:ext uri="{FF2B5EF4-FFF2-40B4-BE49-F238E27FC236}">
                <a16:creationId xmlns:a16="http://schemas.microsoft.com/office/drawing/2014/main" id="{94486AAB-6965-48FE-8879-2088EE6B0001}"/>
              </a:ext>
            </a:extLst>
          </p:cNvPr>
          <p:cNvPicPr>
            <a:picLocks noChangeAspect="1"/>
          </p:cNvPicPr>
          <p:nvPr/>
        </p:nvPicPr>
        <p:blipFill rotWithShape="1">
          <a:blip r:embed="rId7"/>
          <a:srcRect b="31487"/>
          <a:stretch/>
        </p:blipFill>
        <p:spPr>
          <a:xfrm>
            <a:off x="4284572" y="5641180"/>
            <a:ext cx="3622856" cy="823931"/>
          </a:xfrm>
          <a:prstGeom prst="rect">
            <a:avLst/>
          </a:prstGeom>
        </p:spPr>
      </p:pic>
    </p:spTree>
    <p:extLst>
      <p:ext uri="{BB962C8B-B14F-4D97-AF65-F5344CB8AC3E}">
        <p14:creationId xmlns:p14="http://schemas.microsoft.com/office/powerpoint/2010/main" val="152345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0"/>
            <a:ext cx="12192000" cy="6858000"/>
          </a:xfrm>
          <a:prstGeom prst="rect">
            <a:avLst/>
          </a:prstGeom>
          <a:blipFill dpi="0" rotWithShape="1">
            <a:blip r:embed="rId2">
              <a:alphaModFix amt="1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p:cNvSpPr>
            <a:spLocks noGrp="1"/>
          </p:cNvSpPr>
          <p:nvPr>
            <p:ph idx="1"/>
          </p:nvPr>
        </p:nvSpPr>
        <p:spPr>
          <a:xfrm>
            <a:off x="838201" y="1710531"/>
            <a:ext cx="10515600" cy="4351338"/>
          </a:xfrm>
          <a:noFill/>
        </p:spPr>
        <p:style>
          <a:lnRef idx="2">
            <a:schemeClr val="accent6"/>
          </a:lnRef>
          <a:fillRef idx="1">
            <a:schemeClr val="lt1"/>
          </a:fillRef>
          <a:effectRef idx="0">
            <a:schemeClr val="accent6"/>
          </a:effectRef>
          <a:fontRef idx="minor">
            <a:schemeClr val="dk1"/>
          </a:fontRef>
        </p:style>
        <p:txBody>
          <a:bodyPr>
            <a:normAutofit fontScale="92500" lnSpcReduction="20000"/>
          </a:bodyPr>
          <a:lstStyle/>
          <a:p>
            <a:pPr marL="0" indent="0" algn="just">
              <a:buNone/>
            </a:pPr>
            <a:r>
              <a:rPr lang="es-EC" dirty="0">
                <a:latin typeface="Agency FB" panose="020B0503020202020204" pitchFamily="34" charset="0"/>
              </a:rPr>
              <a:t>El GAD municipal del cantón  Olmedo-Manabí cumpliendo con  </a:t>
            </a:r>
            <a:r>
              <a:rPr lang="es-EC" u="sng" dirty="0">
                <a:latin typeface="Agency FB" panose="020B0503020202020204" pitchFamily="34" charset="0"/>
              </a:rPr>
              <a:t>la Constitución de la República del Ecuador:</a:t>
            </a:r>
          </a:p>
          <a:p>
            <a:pPr marL="342900" indent="-342900" algn="just">
              <a:buFontTx/>
              <a:buChar char="-"/>
            </a:pPr>
            <a:r>
              <a:rPr lang="es-EC" dirty="0">
                <a:latin typeface="Agency FB" panose="020B0503020202020204" pitchFamily="34" charset="0"/>
              </a:rPr>
              <a:t>Art. 100.- literal 4. Fortalecer la democracia con mecanismos permanentes de transparencia, rendición de cuentas y control social. </a:t>
            </a:r>
          </a:p>
          <a:p>
            <a:pPr algn="just"/>
            <a:endParaRPr lang="es-EC" dirty="0">
              <a:latin typeface="Agency FB" panose="020B0503020202020204" pitchFamily="34" charset="0"/>
            </a:endParaRPr>
          </a:p>
          <a:p>
            <a:pPr marL="342900" indent="-342900" algn="just">
              <a:buFontTx/>
              <a:buChar char="-"/>
            </a:pPr>
            <a:r>
              <a:rPr lang="es-ES" u="sng" dirty="0">
                <a:latin typeface="Agency FB" panose="020B0503020202020204" pitchFamily="34" charset="0"/>
              </a:rPr>
              <a:t>Ley Orgánica de Transparencia y Acceso a la Información Publica,   LOTAIP; </a:t>
            </a:r>
            <a:r>
              <a:rPr lang="es-ES" dirty="0">
                <a:latin typeface="Agency FB" panose="020B0503020202020204" pitchFamily="34" charset="0"/>
              </a:rPr>
              <a:t>Art. 5 literal k) Art. 19 numeral 12. </a:t>
            </a:r>
          </a:p>
          <a:p>
            <a:pPr algn="just"/>
            <a:endParaRPr lang="es-EC" dirty="0">
              <a:latin typeface="Agency FB" panose="020B0503020202020204" pitchFamily="34" charset="0"/>
            </a:endParaRPr>
          </a:p>
          <a:p>
            <a:pPr marL="342900" indent="-342900" algn="just">
              <a:buFontTx/>
              <a:buChar char="-"/>
            </a:pPr>
            <a:r>
              <a:rPr lang="es-EC" dirty="0">
                <a:latin typeface="Agency FB" panose="020B0503020202020204" pitchFamily="34" charset="0"/>
              </a:rPr>
              <a:t> </a:t>
            </a:r>
            <a:r>
              <a:rPr lang="es-ES" u="sng" dirty="0">
                <a:latin typeface="Agency FB" panose="020B0503020202020204" pitchFamily="34" charset="0"/>
              </a:rPr>
              <a:t>La Ley Orgánica del Concejo de Participación Ciudadana y Control Social</a:t>
            </a:r>
            <a:r>
              <a:rPr lang="es-ES" dirty="0">
                <a:latin typeface="Agency FB" panose="020B0503020202020204" pitchFamily="34" charset="0"/>
              </a:rPr>
              <a:t> Art.9 segundo inciso y Art.11</a:t>
            </a:r>
          </a:p>
          <a:p>
            <a:pPr algn="just"/>
            <a:endParaRPr lang="es-ES" dirty="0">
              <a:latin typeface="Agency FB" panose="020B0503020202020204" pitchFamily="34" charset="0"/>
            </a:endParaRPr>
          </a:p>
          <a:p>
            <a:pPr marL="342900" indent="-342900" algn="just">
              <a:buFontTx/>
              <a:buChar char="-"/>
            </a:pPr>
            <a:r>
              <a:rPr lang="es-ES" u="sng" dirty="0">
                <a:latin typeface="Agency FB" panose="020B0503020202020204" pitchFamily="34" charset="0"/>
              </a:rPr>
              <a:t>Código Orgánico De Organización Territorial Autonomía y Descentralización (COOTAD). </a:t>
            </a:r>
            <a:r>
              <a:rPr lang="es-ES" dirty="0">
                <a:latin typeface="Agency FB" panose="020B0503020202020204" pitchFamily="34" charset="0"/>
              </a:rPr>
              <a:t>Art.58. </a:t>
            </a:r>
            <a:endParaRPr lang="en-US" dirty="0">
              <a:latin typeface="Agency FB" panose="020B050302020202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5096" y="0"/>
            <a:ext cx="2096905" cy="1714500"/>
          </a:xfrm>
          <a:prstGeom prst="rect">
            <a:avLst/>
          </a:prstGeom>
        </p:spPr>
      </p:pic>
    </p:spTree>
    <p:extLst>
      <p:ext uri="{BB962C8B-B14F-4D97-AF65-F5344CB8AC3E}">
        <p14:creationId xmlns:p14="http://schemas.microsoft.com/office/powerpoint/2010/main" val="768743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0"/>
            <a:ext cx="12192000" cy="6858000"/>
          </a:xfrm>
          <a:prstGeom prst="rect">
            <a:avLst/>
          </a:prstGeom>
          <a:blipFill dpi="0" rotWithShape="1">
            <a:blip r:embed="rId2">
              <a:alphaModFix amt="1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p:cNvSpPr>
            <a:spLocks noGrp="1"/>
          </p:cNvSpPr>
          <p:nvPr>
            <p:ph idx="1"/>
          </p:nvPr>
        </p:nvSpPr>
        <p:spPr>
          <a:xfrm>
            <a:off x="838200" y="2244725"/>
            <a:ext cx="10515600" cy="4351338"/>
          </a:xfrm>
        </p:spPr>
        <p:txBody>
          <a:bodyPr>
            <a:normAutofit/>
          </a:bodyPr>
          <a:lstStyle/>
          <a:p>
            <a:pPr marL="0" indent="0" algn="just">
              <a:buNone/>
            </a:pPr>
            <a:r>
              <a:rPr lang="es-ES" sz="5400" dirty="0">
                <a:solidFill>
                  <a:schemeClr val="dk1"/>
                </a:solidFill>
                <a:latin typeface="Agency FB" panose="020B0503020202020204" pitchFamily="34" charset="0"/>
              </a:rPr>
              <a:t>La rendición de cuentas es un proceso participativo, periódico, oportuno, claro y veraz con información precisa y suficiente</a:t>
            </a:r>
            <a:endParaRPr lang="en-US" sz="5400" dirty="0">
              <a:solidFill>
                <a:schemeClr val="dk1"/>
              </a:solidFill>
              <a:latin typeface="Agency FB" panose="020B050302020202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5096" y="0"/>
            <a:ext cx="2096905" cy="1714500"/>
          </a:xfrm>
          <a:prstGeom prst="rect">
            <a:avLst/>
          </a:prstGeom>
        </p:spPr>
      </p:pic>
    </p:spTree>
    <p:extLst>
      <p:ext uri="{BB962C8B-B14F-4D97-AF65-F5344CB8AC3E}">
        <p14:creationId xmlns:p14="http://schemas.microsoft.com/office/powerpoint/2010/main" val="1560556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0"/>
            <a:ext cx="12192000" cy="6858000"/>
          </a:xfrm>
          <a:prstGeom prst="rect">
            <a:avLst/>
          </a:prstGeom>
          <a:blipFill dpi="0" rotWithShape="1">
            <a:blip r:embed="rId2">
              <a:alphaModFix amt="1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5096" y="0"/>
            <a:ext cx="2096905" cy="1714500"/>
          </a:xfrm>
          <a:prstGeom prst="rect">
            <a:avLst/>
          </a:prstGeom>
        </p:spPr>
      </p:pic>
      <p:sp>
        <p:nvSpPr>
          <p:cNvPr id="8" name="Círculo: vacío 7">
            <a:extLst>
              <a:ext uri="{FF2B5EF4-FFF2-40B4-BE49-F238E27FC236}">
                <a16:creationId xmlns:a16="http://schemas.microsoft.com/office/drawing/2014/main" id="{9BC13D71-2DB2-4653-9D0B-98E9009E2648}"/>
              </a:ext>
            </a:extLst>
          </p:cNvPr>
          <p:cNvSpPr/>
          <p:nvPr/>
        </p:nvSpPr>
        <p:spPr>
          <a:xfrm>
            <a:off x="2722431" y="715617"/>
            <a:ext cx="6236039" cy="5577092"/>
          </a:xfrm>
          <a:prstGeom prst="donut">
            <a:avLst>
              <a:gd name="adj" fmla="val 5537"/>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C">
              <a:solidFill>
                <a:schemeClr val="tx1"/>
              </a:solidFill>
            </a:endParaRPr>
          </a:p>
        </p:txBody>
      </p:sp>
      <p:sp>
        <p:nvSpPr>
          <p:cNvPr id="9" name="Elipse 8">
            <a:extLst>
              <a:ext uri="{FF2B5EF4-FFF2-40B4-BE49-F238E27FC236}">
                <a16:creationId xmlns:a16="http://schemas.microsoft.com/office/drawing/2014/main" id="{A85148F2-4FDF-46A8-85E1-0FDF2430D587}"/>
              </a:ext>
            </a:extLst>
          </p:cNvPr>
          <p:cNvSpPr/>
          <p:nvPr/>
        </p:nvSpPr>
        <p:spPr>
          <a:xfrm>
            <a:off x="4814741" y="34369"/>
            <a:ext cx="2333405" cy="1969604"/>
          </a:xfrm>
          <a:prstGeom prst="ellipse">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MX" sz="2000" dirty="0">
                <a:solidFill>
                  <a:schemeClr val="tx1"/>
                </a:solidFill>
                <a:latin typeface="Agency FB" panose="020B0503020202020204" pitchFamily="34" charset="0"/>
              </a:rPr>
              <a:t>Intervenir con voz y voto en las sesiones y deliberaciones del concejo municipal</a:t>
            </a:r>
            <a:endParaRPr lang="es-EC" sz="2000" dirty="0">
              <a:solidFill>
                <a:schemeClr val="tx1"/>
              </a:solidFill>
              <a:latin typeface="Agency FB" panose="020B0503020202020204" pitchFamily="34" charset="0"/>
            </a:endParaRPr>
          </a:p>
        </p:txBody>
      </p:sp>
      <p:sp>
        <p:nvSpPr>
          <p:cNvPr id="13" name="Elipse 12">
            <a:extLst>
              <a:ext uri="{FF2B5EF4-FFF2-40B4-BE49-F238E27FC236}">
                <a16:creationId xmlns:a16="http://schemas.microsoft.com/office/drawing/2014/main" id="{66FC41DC-6DD6-4B1E-B53C-F30661DAE189}"/>
              </a:ext>
            </a:extLst>
          </p:cNvPr>
          <p:cNvSpPr/>
          <p:nvPr/>
        </p:nvSpPr>
        <p:spPr>
          <a:xfrm>
            <a:off x="7736403" y="2003973"/>
            <a:ext cx="2891840" cy="2636769"/>
          </a:xfrm>
          <a:prstGeom prst="ellipse">
            <a:avLst/>
          </a:prstGeom>
          <a:solidFill>
            <a:schemeClr val="accent3">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MX" sz="2000" dirty="0">
                <a:solidFill>
                  <a:schemeClr val="tx1"/>
                </a:solidFill>
                <a:latin typeface="Agency FB" panose="020B0503020202020204" pitchFamily="34" charset="0"/>
              </a:rPr>
              <a:t>Presentar proyectos de ordenanzas cantonales, en el ámbito de competencia del gobierno autónomo descentralizado municipal</a:t>
            </a:r>
            <a:endParaRPr lang="es-EC" sz="2000" dirty="0">
              <a:solidFill>
                <a:schemeClr val="tx1"/>
              </a:solidFill>
              <a:latin typeface="Agency FB" panose="020B0503020202020204" pitchFamily="34" charset="0"/>
            </a:endParaRPr>
          </a:p>
        </p:txBody>
      </p:sp>
      <p:sp>
        <p:nvSpPr>
          <p:cNvPr id="14" name="Elipse 13">
            <a:extLst>
              <a:ext uri="{FF2B5EF4-FFF2-40B4-BE49-F238E27FC236}">
                <a16:creationId xmlns:a16="http://schemas.microsoft.com/office/drawing/2014/main" id="{85B653B4-6506-49D3-B800-62DCEDC957A2}"/>
              </a:ext>
            </a:extLst>
          </p:cNvPr>
          <p:cNvSpPr/>
          <p:nvPr/>
        </p:nvSpPr>
        <p:spPr>
          <a:xfrm>
            <a:off x="4200942" y="4346714"/>
            <a:ext cx="3429446" cy="2476918"/>
          </a:xfrm>
          <a:prstGeom prst="ellipse">
            <a:avLst/>
          </a:prstGeom>
          <a:solidFill>
            <a:schemeClr val="accent1">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MX" sz="2000" dirty="0">
                <a:solidFill>
                  <a:schemeClr val="tx1"/>
                </a:solidFill>
                <a:latin typeface="Agency FB" panose="020B0503020202020204" pitchFamily="34" charset="0"/>
              </a:rPr>
              <a:t>Intervenir en el consejo cantonal de planificación y en las comisiones, delegaciones y representaciones que asigne el concejo municipal </a:t>
            </a:r>
            <a:endParaRPr lang="es-EC" sz="2000" dirty="0">
              <a:solidFill>
                <a:schemeClr val="tx1"/>
              </a:solidFill>
              <a:latin typeface="Agency FB" panose="020B0503020202020204" pitchFamily="34" charset="0"/>
            </a:endParaRPr>
          </a:p>
        </p:txBody>
      </p:sp>
      <p:sp>
        <p:nvSpPr>
          <p:cNvPr id="15" name="Elipse 14">
            <a:extLst>
              <a:ext uri="{FF2B5EF4-FFF2-40B4-BE49-F238E27FC236}">
                <a16:creationId xmlns:a16="http://schemas.microsoft.com/office/drawing/2014/main" id="{B8259167-4AAF-457F-AC67-7A42290E20AC}"/>
              </a:ext>
            </a:extLst>
          </p:cNvPr>
          <p:cNvSpPr/>
          <p:nvPr/>
        </p:nvSpPr>
        <p:spPr>
          <a:xfrm>
            <a:off x="1331846" y="2003973"/>
            <a:ext cx="2891840" cy="2476919"/>
          </a:xfrm>
          <a:prstGeom prst="ellipse">
            <a:avLst/>
          </a:prstGeom>
          <a:solidFill>
            <a:schemeClr val="accent4">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MX" sz="2000" dirty="0">
                <a:solidFill>
                  <a:schemeClr val="tx1"/>
                </a:solidFill>
                <a:latin typeface="Agency FB" panose="020B0503020202020204" pitchFamily="34" charset="0"/>
              </a:rPr>
              <a:t>Fiscalizar las acciones del ejecutivo cantonal de acuerdo con este código y la ley</a:t>
            </a:r>
            <a:endParaRPr lang="es-EC" sz="2000" dirty="0">
              <a:solidFill>
                <a:schemeClr val="tx1"/>
              </a:solidFill>
              <a:latin typeface="Agency FB" panose="020B0503020202020204" pitchFamily="34" charset="0"/>
            </a:endParaRPr>
          </a:p>
        </p:txBody>
      </p:sp>
      <p:sp>
        <p:nvSpPr>
          <p:cNvPr id="16" name="Elipse 15">
            <a:extLst>
              <a:ext uri="{FF2B5EF4-FFF2-40B4-BE49-F238E27FC236}">
                <a16:creationId xmlns:a16="http://schemas.microsoft.com/office/drawing/2014/main" id="{AD8A7BC4-869C-4AFC-BE82-8084220361EC}"/>
              </a:ext>
            </a:extLst>
          </p:cNvPr>
          <p:cNvSpPr/>
          <p:nvPr/>
        </p:nvSpPr>
        <p:spPr>
          <a:xfrm>
            <a:off x="4814741" y="2184956"/>
            <a:ext cx="2199861" cy="1969606"/>
          </a:xfrm>
          <a:prstGeom prst="ellipse">
            <a:avLst/>
          </a:prstGeom>
          <a:ln>
            <a:solidFill>
              <a:schemeClr val="bg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2000" b="1" dirty="0">
                <a:solidFill>
                  <a:schemeClr val="tx1"/>
                </a:solidFill>
                <a:latin typeface="Agency FB" panose="020B0503020202020204" pitchFamily="34" charset="0"/>
              </a:rPr>
              <a:t>ATRIBUCIONES DE LOS CONCEJALES ART.58</a:t>
            </a:r>
          </a:p>
          <a:p>
            <a:pPr algn="ctr"/>
            <a:r>
              <a:rPr lang="es-MX" sz="2000" b="1" dirty="0">
                <a:solidFill>
                  <a:schemeClr val="tx1"/>
                </a:solidFill>
                <a:latin typeface="Agency FB" panose="020B0503020202020204" pitchFamily="34" charset="0"/>
              </a:rPr>
              <a:t>COOTAD</a:t>
            </a:r>
            <a:endParaRPr lang="es-EC" sz="2000" b="1" dirty="0">
              <a:solidFill>
                <a:schemeClr val="tx1"/>
              </a:solidFill>
              <a:latin typeface="Agency FB" panose="020B0503020202020204" pitchFamily="34" charset="0"/>
            </a:endParaRPr>
          </a:p>
        </p:txBody>
      </p:sp>
    </p:spTree>
    <p:extLst>
      <p:ext uri="{BB962C8B-B14F-4D97-AF65-F5344CB8AC3E}">
        <p14:creationId xmlns:p14="http://schemas.microsoft.com/office/powerpoint/2010/main" val="3654119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0"/>
            <a:ext cx="12192000" cy="6858000"/>
          </a:xfrm>
          <a:prstGeom prst="rect">
            <a:avLst/>
          </a:prstGeom>
          <a:blipFill dpi="0" rotWithShape="1">
            <a:blip r:embed="rId2">
              <a:alphaModFix amt="1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838200" y="365125"/>
            <a:ext cx="9776791" cy="1325563"/>
          </a:xfrm>
        </p:spPr>
        <p:txBody>
          <a:bodyPr>
            <a:normAutofit/>
          </a:bodyPr>
          <a:lstStyle/>
          <a:p>
            <a:r>
              <a:rPr lang="es-MX" dirty="0">
                <a:latin typeface="Agency FB" panose="020B0503020202020204" pitchFamily="34" charset="0"/>
              </a:rPr>
              <a:t>En base a nuestras atribuciones en calidad de concejales del cantón Olmedo se detalla lo siguiente: </a:t>
            </a:r>
            <a:endParaRPr lang="en-US" dirty="0">
              <a:latin typeface="Agency FB" panose="020B0503020202020204" pitchFamily="34" charset="0"/>
            </a:endParaRPr>
          </a:p>
        </p:txBody>
      </p:sp>
      <p:sp>
        <p:nvSpPr>
          <p:cNvPr id="3" name="Marcador de contenido 2"/>
          <p:cNvSpPr>
            <a:spLocks noGrp="1"/>
          </p:cNvSpPr>
          <p:nvPr>
            <p:ph idx="1"/>
          </p:nvPr>
        </p:nvSpPr>
        <p:spPr/>
        <p:txBody>
          <a:bodyPr>
            <a:normAutofit/>
          </a:bodyPr>
          <a:lstStyle/>
          <a:p>
            <a:pPr marL="0" indent="0">
              <a:buNone/>
            </a:pPr>
            <a:endParaRPr lang="en-US" b="1" dirty="0">
              <a:latin typeface="Agency FB" panose="020B0503020202020204" pitchFamily="34" charset="0"/>
            </a:endParaRPr>
          </a:p>
          <a:p>
            <a:pPr marL="0" indent="0">
              <a:buNone/>
            </a:pPr>
            <a:r>
              <a:rPr lang="en-US" b="1" dirty="0">
                <a:latin typeface="Agency FB" panose="020B0503020202020204" pitchFamily="34" charset="0"/>
              </a:rPr>
              <a:t>CONFORMACIÓN DE COMISIONES PERMANENTES</a:t>
            </a:r>
          </a:p>
          <a:p>
            <a:pPr marL="0" indent="0">
              <a:buNone/>
            </a:pPr>
            <a:endParaRPr lang="en-US" b="1" dirty="0">
              <a:latin typeface="Agency FB" panose="020B0503020202020204" pitchFamily="34" charset="0"/>
            </a:endParaRPr>
          </a:p>
          <a:p>
            <a:pPr>
              <a:buFont typeface="Wingdings" panose="05000000000000000000" pitchFamily="2" charset="2"/>
              <a:buChar char="Ø"/>
            </a:pPr>
            <a:r>
              <a:rPr lang="es-MX" dirty="0">
                <a:latin typeface="Agency FB" panose="020B0503020202020204" pitchFamily="34" charset="0"/>
              </a:rPr>
              <a:t>Comisión de Igualdad y Género, Discapacidades y Ambiente - Lcda. </a:t>
            </a:r>
            <a:r>
              <a:rPr lang="es-MX" dirty="0" err="1">
                <a:latin typeface="Agency FB" panose="020B0503020202020204" pitchFamily="34" charset="0"/>
              </a:rPr>
              <a:t>Miryan</a:t>
            </a:r>
            <a:r>
              <a:rPr lang="es-MX" dirty="0">
                <a:latin typeface="Agency FB" panose="020B0503020202020204" pitchFamily="34" charset="0"/>
              </a:rPr>
              <a:t> Juiña Mieles </a:t>
            </a:r>
          </a:p>
          <a:p>
            <a:pPr>
              <a:buFont typeface="Wingdings" panose="05000000000000000000" pitchFamily="2" charset="2"/>
              <a:buChar char="Ø"/>
            </a:pPr>
            <a:r>
              <a:rPr lang="es-MX" dirty="0">
                <a:latin typeface="Agency FB" panose="020B0503020202020204" pitchFamily="34" charset="0"/>
              </a:rPr>
              <a:t>Comisión de Legislación y Presupuesto - Sr. Jipson Mieles Macias </a:t>
            </a:r>
          </a:p>
          <a:p>
            <a:pPr>
              <a:buFont typeface="Wingdings" panose="05000000000000000000" pitchFamily="2" charset="2"/>
              <a:buChar char="Ø"/>
            </a:pPr>
            <a:r>
              <a:rPr lang="es-MX" dirty="0">
                <a:latin typeface="Agency FB" panose="020B0503020202020204" pitchFamily="34" charset="0"/>
              </a:rPr>
              <a:t>Comisión de Fiscalización y Patrimonio Cultural - Abg. Samanda Calero Mendoza</a:t>
            </a:r>
          </a:p>
          <a:p>
            <a:pPr>
              <a:buFont typeface="Wingdings" panose="05000000000000000000" pitchFamily="2" charset="2"/>
              <a:buChar char="Ø"/>
            </a:pPr>
            <a:r>
              <a:rPr lang="es-MX" dirty="0">
                <a:latin typeface="Agency FB" panose="020B0503020202020204" pitchFamily="34" charset="0"/>
              </a:rPr>
              <a:t>Comisión de Planificación y Obras Públicas - Abg. Marcelo Argandoña Chávez </a:t>
            </a:r>
          </a:p>
          <a:p>
            <a:pPr>
              <a:buFont typeface="Wingdings" panose="05000000000000000000" pitchFamily="2" charset="2"/>
              <a:buChar char="Ø"/>
            </a:pPr>
            <a:r>
              <a:rPr lang="es-MX" dirty="0">
                <a:latin typeface="Agency FB" panose="020B0503020202020204" pitchFamily="34" charset="0"/>
              </a:rPr>
              <a:t>Comisión de Desarrollo Social y Turismo - Tnlgo. Paolo Mieles Loor</a:t>
            </a:r>
            <a:endParaRPr lang="en-US" dirty="0">
              <a:latin typeface="Agency FB" panose="020B050302020202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5096" y="0"/>
            <a:ext cx="2096905" cy="1714500"/>
          </a:xfrm>
          <a:prstGeom prst="rect">
            <a:avLst/>
          </a:prstGeom>
        </p:spPr>
      </p:pic>
    </p:spTree>
    <p:extLst>
      <p:ext uri="{BB962C8B-B14F-4D97-AF65-F5344CB8AC3E}">
        <p14:creationId xmlns:p14="http://schemas.microsoft.com/office/powerpoint/2010/main" val="837355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0"/>
            <a:ext cx="12192000" cy="6858000"/>
          </a:xfrm>
          <a:prstGeom prst="rect">
            <a:avLst/>
          </a:prstGeom>
          <a:blipFill dpi="0" rotWithShape="1">
            <a:blip r:embed="rId2">
              <a:alphaModFix amt="1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5096" y="0"/>
            <a:ext cx="2096905" cy="1714500"/>
          </a:xfrm>
          <a:prstGeom prst="rect">
            <a:avLst/>
          </a:prstGeom>
        </p:spPr>
      </p:pic>
      <p:sp>
        <p:nvSpPr>
          <p:cNvPr id="16" name="Rectángulo: esquinas diagonales redondeadas 15">
            <a:extLst>
              <a:ext uri="{FF2B5EF4-FFF2-40B4-BE49-F238E27FC236}">
                <a16:creationId xmlns:a16="http://schemas.microsoft.com/office/drawing/2014/main" id="{FBC381CD-3714-44DA-84B3-88E8524C3044}"/>
              </a:ext>
            </a:extLst>
          </p:cNvPr>
          <p:cNvSpPr/>
          <p:nvPr/>
        </p:nvSpPr>
        <p:spPr>
          <a:xfrm>
            <a:off x="2226368" y="980663"/>
            <a:ext cx="3896139" cy="2557669"/>
          </a:xfrm>
          <a:prstGeom prst="round2Diag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rgbClr val="0070C0"/>
                </a:solidFill>
                <a:latin typeface="Agency FB" panose="020B0503020202020204" pitchFamily="34" charset="0"/>
              </a:rPr>
              <a:t>Ordinarias </a:t>
            </a:r>
          </a:p>
          <a:p>
            <a:pPr algn="ctr"/>
            <a:r>
              <a:rPr lang="es-MX" sz="2400" b="1" dirty="0">
                <a:solidFill>
                  <a:srgbClr val="0070C0"/>
                </a:solidFill>
                <a:latin typeface="Agency FB" panose="020B0503020202020204" pitchFamily="34" charset="0"/>
              </a:rPr>
              <a:t>33</a:t>
            </a:r>
            <a:endParaRPr lang="es-EC" sz="2400" b="1" dirty="0">
              <a:solidFill>
                <a:srgbClr val="0070C0"/>
              </a:solidFill>
              <a:latin typeface="Agency FB" panose="020B0503020202020204" pitchFamily="34" charset="0"/>
            </a:endParaRPr>
          </a:p>
        </p:txBody>
      </p:sp>
      <p:sp>
        <p:nvSpPr>
          <p:cNvPr id="17" name="Rectángulo: esquinas diagonales redondeadas 16">
            <a:extLst>
              <a:ext uri="{FF2B5EF4-FFF2-40B4-BE49-F238E27FC236}">
                <a16:creationId xmlns:a16="http://schemas.microsoft.com/office/drawing/2014/main" id="{A1CE5516-B00F-47CE-86E9-0DFB21D3FD51}"/>
              </a:ext>
            </a:extLst>
          </p:cNvPr>
          <p:cNvSpPr/>
          <p:nvPr/>
        </p:nvSpPr>
        <p:spPr>
          <a:xfrm rot="10800000">
            <a:off x="7222434" y="3551582"/>
            <a:ext cx="2809458" cy="2557669"/>
          </a:xfrm>
          <a:prstGeom prst="round2DiagRect">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Rectángulo: una sola esquina redondeada 17">
            <a:extLst>
              <a:ext uri="{FF2B5EF4-FFF2-40B4-BE49-F238E27FC236}">
                <a16:creationId xmlns:a16="http://schemas.microsoft.com/office/drawing/2014/main" id="{A0A6D33C-16D0-4492-ABF2-77A40B356CA8}"/>
              </a:ext>
            </a:extLst>
          </p:cNvPr>
          <p:cNvSpPr/>
          <p:nvPr/>
        </p:nvSpPr>
        <p:spPr>
          <a:xfrm>
            <a:off x="6135755" y="980663"/>
            <a:ext cx="3896139" cy="2557667"/>
          </a:xfrm>
          <a:prstGeom prst="round1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rgbClr val="0070C0"/>
                </a:solidFill>
                <a:latin typeface="Agency FB" panose="020B0503020202020204" pitchFamily="34" charset="0"/>
              </a:rPr>
              <a:t>Extraordinarias</a:t>
            </a:r>
          </a:p>
          <a:p>
            <a:pPr algn="ctr"/>
            <a:r>
              <a:rPr lang="es-MX" sz="2400" b="1" dirty="0">
                <a:solidFill>
                  <a:srgbClr val="0070C0"/>
                </a:solidFill>
                <a:latin typeface="Agency FB" panose="020B0503020202020204" pitchFamily="34" charset="0"/>
              </a:rPr>
              <a:t>11</a:t>
            </a:r>
            <a:endParaRPr lang="es-EC" sz="2400" b="1" dirty="0">
              <a:solidFill>
                <a:srgbClr val="0070C0"/>
              </a:solidFill>
              <a:latin typeface="Agency FB" panose="020B0503020202020204" pitchFamily="34" charset="0"/>
            </a:endParaRPr>
          </a:p>
        </p:txBody>
      </p:sp>
      <p:sp>
        <p:nvSpPr>
          <p:cNvPr id="23" name="Rectángulo 22">
            <a:extLst>
              <a:ext uri="{FF2B5EF4-FFF2-40B4-BE49-F238E27FC236}">
                <a16:creationId xmlns:a16="http://schemas.microsoft.com/office/drawing/2014/main" id="{23DB289C-712F-400B-B700-4131F7B8A837}"/>
              </a:ext>
            </a:extLst>
          </p:cNvPr>
          <p:cNvSpPr/>
          <p:nvPr/>
        </p:nvSpPr>
        <p:spPr>
          <a:xfrm>
            <a:off x="5181597" y="3551578"/>
            <a:ext cx="2040835" cy="2557670"/>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rgbClr val="0070C0"/>
                </a:solidFill>
                <a:latin typeface="Agency FB" panose="020B0503020202020204" pitchFamily="34" charset="0"/>
              </a:rPr>
              <a:t>Inaugural</a:t>
            </a:r>
          </a:p>
          <a:p>
            <a:pPr algn="ctr"/>
            <a:r>
              <a:rPr lang="es-MX" sz="2400" b="1" dirty="0">
                <a:solidFill>
                  <a:srgbClr val="0070C0"/>
                </a:solidFill>
                <a:latin typeface="Agency FB" panose="020B0503020202020204" pitchFamily="34" charset="0"/>
              </a:rPr>
              <a:t>1</a:t>
            </a:r>
            <a:endParaRPr lang="es-EC" sz="2400" b="1" dirty="0">
              <a:solidFill>
                <a:srgbClr val="0070C0"/>
              </a:solidFill>
              <a:latin typeface="Agency FB" panose="020B0503020202020204" pitchFamily="34" charset="0"/>
            </a:endParaRPr>
          </a:p>
        </p:txBody>
      </p:sp>
      <p:sp>
        <p:nvSpPr>
          <p:cNvPr id="19" name="Rectángulo: una sola esquina redondeada 18">
            <a:extLst>
              <a:ext uri="{FF2B5EF4-FFF2-40B4-BE49-F238E27FC236}">
                <a16:creationId xmlns:a16="http://schemas.microsoft.com/office/drawing/2014/main" id="{30035220-2192-4873-836E-299E33E031F0}"/>
              </a:ext>
            </a:extLst>
          </p:cNvPr>
          <p:cNvSpPr/>
          <p:nvPr/>
        </p:nvSpPr>
        <p:spPr>
          <a:xfrm rot="10800000">
            <a:off x="2226368" y="3551584"/>
            <a:ext cx="2955232" cy="2557668"/>
          </a:xfrm>
          <a:prstGeom prst="round1Rect">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0" name="Rectángulo: esquinas redondeadas 19">
            <a:extLst>
              <a:ext uri="{FF2B5EF4-FFF2-40B4-BE49-F238E27FC236}">
                <a16:creationId xmlns:a16="http://schemas.microsoft.com/office/drawing/2014/main" id="{E32F4F81-94AB-4C57-B080-CB0C4283377C}"/>
              </a:ext>
            </a:extLst>
          </p:cNvPr>
          <p:cNvSpPr/>
          <p:nvPr/>
        </p:nvSpPr>
        <p:spPr>
          <a:xfrm>
            <a:off x="4485860" y="2855843"/>
            <a:ext cx="3220279" cy="1364974"/>
          </a:xfrm>
          <a:prstGeom prst="round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latin typeface="Agency FB" panose="020B0503020202020204" pitchFamily="34" charset="0"/>
              </a:rPr>
              <a:t>SESIONES DE CONCEJO 2023</a:t>
            </a:r>
            <a:endParaRPr lang="es-EC" sz="2800" b="1" dirty="0">
              <a:latin typeface="Agency FB" panose="020B0503020202020204" pitchFamily="34" charset="0"/>
            </a:endParaRPr>
          </a:p>
        </p:txBody>
      </p:sp>
      <p:sp>
        <p:nvSpPr>
          <p:cNvPr id="21" name="CuadroTexto 20">
            <a:extLst>
              <a:ext uri="{FF2B5EF4-FFF2-40B4-BE49-F238E27FC236}">
                <a16:creationId xmlns:a16="http://schemas.microsoft.com/office/drawing/2014/main" id="{3D36C29A-259F-49AF-88EB-3E6A0B9573CA}"/>
              </a:ext>
            </a:extLst>
          </p:cNvPr>
          <p:cNvSpPr txBox="1"/>
          <p:nvPr/>
        </p:nvSpPr>
        <p:spPr>
          <a:xfrm>
            <a:off x="2683567" y="4407859"/>
            <a:ext cx="2040835" cy="830997"/>
          </a:xfrm>
          <a:prstGeom prst="rect">
            <a:avLst/>
          </a:prstGeom>
          <a:noFill/>
        </p:spPr>
        <p:txBody>
          <a:bodyPr wrap="square" rtlCol="0">
            <a:spAutoFit/>
          </a:bodyPr>
          <a:lstStyle/>
          <a:p>
            <a:r>
              <a:rPr lang="es-MX" sz="2400" b="1" dirty="0">
                <a:solidFill>
                  <a:srgbClr val="0070C0"/>
                </a:solidFill>
                <a:latin typeface="Agency FB" panose="020B0503020202020204" pitchFamily="34" charset="0"/>
              </a:rPr>
              <a:t>Conmemorativas </a:t>
            </a:r>
          </a:p>
          <a:p>
            <a:pPr algn="ctr"/>
            <a:r>
              <a:rPr lang="es-MX" sz="2400" b="1" dirty="0">
                <a:solidFill>
                  <a:srgbClr val="0070C0"/>
                </a:solidFill>
                <a:latin typeface="Agency FB" panose="020B0503020202020204" pitchFamily="34" charset="0"/>
              </a:rPr>
              <a:t>1</a:t>
            </a:r>
            <a:endParaRPr lang="es-EC" sz="2400" b="1" dirty="0">
              <a:solidFill>
                <a:srgbClr val="0070C0"/>
              </a:solidFill>
              <a:latin typeface="Agency FB" panose="020B0503020202020204" pitchFamily="34" charset="0"/>
            </a:endParaRPr>
          </a:p>
        </p:txBody>
      </p:sp>
      <p:sp>
        <p:nvSpPr>
          <p:cNvPr id="22" name="CuadroTexto 21">
            <a:extLst>
              <a:ext uri="{FF2B5EF4-FFF2-40B4-BE49-F238E27FC236}">
                <a16:creationId xmlns:a16="http://schemas.microsoft.com/office/drawing/2014/main" id="{4919950F-207D-46E0-9C8C-F4C622D92B91}"/>
              </a:ext>
            </a:extLst>
          </p:cNvPr>
          <p:cNvSpPr txBox="1"/>
          <p:nvPr/>
        </p:nvSpPr>
        <p:spPr>
          <a:xfrm>
            <a:off x="7480850" y="4407859"/>
            <a:ext cx="2292625" cy="830997"/>
          </a:xfrm>
          <a:prstGeom prst="rect">
            <a:avLst/>
          </a:prstGeom>
          <a:noFill/>
        </p:spPr>
        <p:txBody>
          <a:bodyPr wrap="square" rtlCol="0">
            <a:spAutoFit/>
          </a:bodyPr>
          <a:lstStyle/>
          <a:p>
            <a:pPr algn="ctr"/>
            <a:r>
              <a:rPr lang="es-MX" sz="2400" b="1" dirty="0">
                <a:latin typeface="Agency FB" panose="020B0503020202020204" pitchFamily="34" charset="0"/>
              </a:rPr>
              <a:t>RESOLUCIONES DE CONCEJO 103</a:t>
            </a:r>
          </a:p>
        </p:txBody>
      </p:sp>
    </p:spTree>
    <p:extLst>
      <p:ext uri="{BB962C8B-B14F-4D97-AF65-F5344CB8AC3E}">
        <p14:creationId xmlns:p14="http://schemas.microsoft.com/office/powerpoint/2010/main" val="4205243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0"/>
            <a:ext cx="12192000" cy="6858000"/>
          </a:xfrm>
          <a:prstGeom prst="rect">
            <a:avLst/>
          </a:prstGeom>
          <a:blipFill dpi="0" rotWithShape="1">
            <a:blip r:embed="rId2">
              <a:alphaModFix amt="1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5096" y="0"/>
            <a:ext cx="2096905" cy="1714500"/>
          </a:xfrm>
          <a:prstGeom prst="rect">
            <a:avLst/>
          </a:prstGeom>
        </p:spPr>
      </p:pic>
      <p:sp>
        <p:nvSpPr>
          <p:cNvPr id="6" name="Título 1"/>
          <p:cNvSpPr>
            <a:spLocks noGrp="1"/>
          </p:cNvSpPr>
          <p:nvPr>
            <p:ph type="title"/>
          </p:nvPr>
        </p:nvSpPr>
        <p:spPr>
          <a:xfrm>
            <a:off x="1269332" y="2868443"/>
            <a:ext cx="9653337" cy="1121114"/>
          </a:xfrm>
          <a:noFill/>
          <a:ln>
            <a:noFill/>
          </a:ln>
        </p:spPr>
        <p:style>
          <a:lnRef idx="2">
            <a:schemeClr val="accent6"/>
          </a:lnRef>
          <a:fillRef idx="1">
            <a:schemeClr val="lt1"/>
          </a:fillRef>
          <a:effectRef idx="0">
            <a:schemeClr val="accent6"/>
          </a:effectRef>
          <a:fontRef idx="minor">
            <a:schemeClr val="dk1"/>
          </a:fontRef>
        </p:style>
        <p:txBody>
          <a:bodyPr>
            <a:noAutofit/>
          </a:bodyPr>
          <a:lstStyle/>
          <a:p>
            <a:pPr algn="ctr"/>
            <a:r>
              <a:rPr lang="es-ES" sz="6600" b="1" dirty="0">
                <a:ln w="22225">
                  <a:solidFill>
                    <a:schemeClr val="accent5"/>
                  </a:solidFill>
                  <a:prstDash val="solid"/>
                </a:ln>
                <a:solidFill>
                  <a:srgbClr val="92D050"/>
                </a:solidFill>
                <a:latin typeface="Agency FB" panose="020B0503020202020204" pitchFamily="34" charset="0"/>
                <a:ea typeface="+mj-ea"/>
                <a:cs typeface="+mj-cs"/>
              </a:rPr>
              <a:t>RESOLUCIONES ADOPTADAS EN SESIÓN EXTRAORDINARIA</a:t>
            </a:r>
            <a:endParaRPr lang="en-US" sz="6600" b="1" dirty="0">
              <a:ln w="22225">
                <a:solidFill>
                  <a:schemeClr val="accent5"/>
                </a:solidFill>
                <a:prstDash val="solid"/>
              </a:ln>
              <a:solidFill>
                <a:srgbClr val="92D050"/>
              </a:solidFill>
              <a:latin typeface="Agency FB" panose="020B0503020202020204" pitchFamily="34" charset="0"/>
              <a:ea typeface="+mj-ea"/>
              <a:cs typeface="+mj-cs"/>
            </a:endParaRPr>
          </a:p>
        </p:txBody>
      </p:sp>
    </p:spTree>
    <p:extLst>
      <p:ext uri="{BB962C8B-B14F-4D97-AF65-F5344CB8AC3E}">
        <p14:creationId xmlns:p14="http://schemas.microsoft.com/office/powerpoint/2010/main" val="259812009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612</TotalTime>
  <Words>1737</Words>
  <Application>Microsoft Office PowerPoint</Application>
  <PresentationFormat>Panorámica</PresentationFormat>
  <Paragraphs>112</Paragraphs>
  <Slides>24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24</vt:i4>
      </vt:variant>
    </vt:vector>
  </HeadingPairs>
  <TitlesOfParts>
    <vt:vector size="30" baseType="lpstr">
      <vt:lpstr>Agency FB</vt:lpstr>
      <vt:lpstr>Arial</vt:lpstr>
      <vt:lpstr>Calibri</vt:lpstr>
      <vt:lpstr>Calibri Light</vt:lpstr>
      <vt:lpstr>Wingdings</vt:lpstr>
      <vt:lpstr>Tema de Office</vt:lpstr>
      <vt:lpstr>GOBIERNO AUTÓNOMO DESCENTRALIZADO MUNICIPAL DEL CANTÓN OLMEDO-MANABÍ </vt:lpstr>
      <vt:lpstr>RENDICIÓN DE CUENTAS 2023 CONCEJALES </vt:lpstr>
      <vt:lpstr>NORMATIVA LEGAL DEL PROCESO DE RENDICION DE CUENTAS </vt:lpstr>
      <vt:lpstr>Presentación de PowerPoint</vt:lpstr>
      <vt:lpstr>Presentación de PowerPoint</vt:lpstr>
      <vt:lpstr>Presentación de PowerPoint</vt:lpstr>
      <vt:lpstr>En base a nuestras atribuciones en calidad de concejales del cantón Olmedo se detalla lo siguiente: </vt:lpstr>
      <vt:lpstr>Presentación de PowerPoint</vt:lpstr>
      <vt:lpstr>RESOLUCIONES ADOPTADAS EN SESIÓN EXTRAORDINARIA</vt:lpstr>
      <vt:lpstr>Presentación de PowerPoint</vt:lpstr>
      <vt:lpstr>RESOLUCIONES ADOPTADAS EN SESIÓN ORDINARIA</vt:lpstr>
      <vt:lpstr>Presentación de PowerPoint</vt:lpstr>
      <vt:lpstr>Presentación de PowerPoint</vt:lpstr>
      <vt:lpstr>ORDENANZAS APROBADAS</vt:lpstr>
      <vt:lpstr>Presentación de PowerPoint</vt:lpstr>
      <vt:lpstr>Presentación de PowerPoint</vt:lpstr>
      <vt:lpstr>CONVENIOS SUSCRITOS</vt:lpstr>
      <vt:lpstr>Presentación de PowerPoint</vt:lpstr>
      <vt:lpstr>Presentación de PowerPoint</vt:lpstr>
      <vt:lpstr>Presentación de PowerPoint</vt:lpstr>
      <vt:lpstr>CARTA DE INTENCIÓN</vt:lpstr>
      <vt:lpstr>ANEXOS</vt:lpstr>
      <vt:lpstr>Presentación de PowerPoint</vt:lpstr>
      <vt:lpstr>GRACIAS POR SU ATENCIÓN!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GOBIERNO AUTÓNOMO DESCENTRALIZADO MUNICIPAL DEL CANTÓN OLMEDO-MANABÍ</dc:title>
  <dc:creator>WILBER LAZ VASQUEZ</dc:creator>
  <cp:lastModifiedBy>HP</cp:lastModifiedBy>
  <cp:revision>82</cp:revision>
  <dcterms:created xsi:type="dcterms:W3CDTF">2024-04-23T22:03:42Z</dcterms:created>
  <dcterms:modified xsi:type="dcterms:W3CDTF">2024-04-26T01:51:28Z</dcterms:modified>
</cp:coreProperties>
</file>